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9" r:id="rId4"/>
    <p:sldId id="26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A092-6896-463E-AB72-90E188685A9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C86C1-9708-4C4E-8802-2BE00304F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AC193-5616-4A28-B47B-B6BAD9A304C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AB00C-900F-44EC-8077-4EB64A5C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B00C-900F-44EC-8077-4EB64A5C4F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899F9-ADA6-4BCB-9A2A-EC561C7AFD4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BCF8-EF64-4A8C-A6A3-34C8DBC82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9503" b="6250"/>
          <a:stretch>
            <a:fillRect/>
          </a:stretch>
        </p:blipFill>
        <p:spPr bwMode="auto">
          <a:xfrm>
            <a:off x="4376879" y="908720"/>
            <a:ext cx="451560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3" cstate="print"/>
          <a:srcRect r="69561" b="48203"/>
          <a:stretch>
            <a:fillRect/>
          </a:stretch>
        </p:blipFill>
        <p:spPr bwMode="auto">
          <a:xfrm>
            <a:off x="251520" y="908720"/>
            <a:ext cx="396044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 descr="http://www.cfo.pitt.edu/webhelp/Click_Hand_WebHelp.jpg"/>
          <p:cNvPicPr>
            <a:picLocks noChangeAspect="1" noChangeArrowheads="1"/>
          </p:cNvPicPr>
          <p:nvPr/>
        </p:nvPicPr>
        <p:blipFill>
          <a:blip r:embed="rId4" cstate="print"/>
          <a:srcRect l="12835" t="5827" r="21706" b="9689"/>
          <a:stretch>
            <a:fillRect/>
          </a:stretch>
        </p:blipFill>
        <p:spPr bwMode="auto">
          <a:xfrm>
            <a:off x="755577" y="3717032"/>
            <a:ext cx="672412" cy="764704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395536" y="3501008"/>
            <a:ext cx="1080120" cy="28803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427984" y="4437112"/>
            <a:ext cx="1224136" cy="28803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Picture 3" descr="http://www.cfo.pitt.edu/webhelp/Click_Hand_WebHelp.jpg"/>
          <p:cNvPicPr>
            <a:picLocks noChangeAspect="1" noChangeArrowheads="1"/>
          </p:cNvPicPr>
          <p:nvPr/>
        </p:nvPicPr>
        <p:blipFill>
          <a:blip r:embed="rId4" cstate="print"/>
          <a:srcRect l="12835" t="5827" r="21706" b="9689"/>
          <a:stretch>
            <a:fillRect/>
          </a:stretch>
        </p:blipFill>
        <p:spPr bwMode="auto">
          <a:xfrm>
            <a:off x="5004048" y="4653136"/>
            <a:ext cx="672412" cy="76470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 bwMode="auto">
          <a:xfrm>
            <a:off x="5652120" y="5949280"/>
            <a:ext cx="1656184" cy="216024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3" name="Picture 3" descr="http://www.cfo.pitt.edu/webhelp/Click_Hand_WebHelp.jpg"/>
          <p:cNvPicPr>
            <a:picLocks noChangeAspect="1" noChangeArrowheads="1"/>
          </p:cNvPicPr>
          <p:nvPr/>
        </p:nvPicPr>
        <p:blipFill>
          <a:blip r:embed="rId4" cstate="print"/>
          <a:srcRect l="12835" t="5827" r="21706" b="9689"/>
          <a:stretch>
            <a:fillRect/>
          </a:stretch>
        </p:blipFill>
        <p:spPr bwMode="auto">
          <a:xfrm>
            <a:off x="6876256" y="6093296"/>
            <a:ext cx="672412" cy="7647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43608" y="4005064"/>
            <a:ext cx="2160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FreesiaUPC" pitchFamily="34" charset="-34"/>
              </a:rPr>
              <a:t>1</a:t>
            </a:r>
            <a:endParaRPr lang="en-US" b="1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4941168"/>
            <a:ext cx="2160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FreesiaUPC" pitchFamily="34" charset="-34"/>
              </a:rPr>
              <a:t>2</a:t>
            </a:r>
            <a:endParaRPr lang="en-US" b="1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6381328"/>
            <a:ext cx="2160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FreesiaUPC" pitchFamily="34" charset="-34"/>
              </a:rPr>
              <a:t>3</a:t>
            </a:r>
            <a:endParaRPr lang="en-US" b="1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229200"/>
            <a:ext cx="40876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ดาวน์โหลดฟังก์ชั่นคำนวณระดับเสียงเฉลี่ยจากเว็บไซต์กรมควบคุมมลพิษ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779912" y="0"/>
            <a:ext cx="5364088" cy="7200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วิธีการคำนวณค่าระดับเสียงเฉลี่ย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85B-FC09-454F-8FE9-8A03EDF29839}" type="slidenum">
              <a:rPr lang="en-US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2" cstate="print"/>
          <a:srcRect l="10621" t="4669" r="57304" b="67142"/>
          <a:stretch>
            <a:fillRect/>
          </a:stretch>
        </p:blipFill>
        <p:spPr bwMode="auto">
          <a:xfrm>
            <a:off x="1403648" y="681358"/>
            <a:ext cx="4752528" cy="23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 bwMode="auto">
          <a:xfrm>
            <a:off x="5148064" y="903312"/>
            <a:ext cx="3310136" cy="1728192"/>
          </a:xfrm>
          <a:prstGeom prst="leftArrow">
            <a:avLst/>
          </a:prstGeom>
          <a:solidFill>
            <a:srgbClr val="FF0000">
              <a:alpha val="61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4488" indent="-344488"/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นำไฟล์ที่ดาวน์โหลดไว้ที่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Library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folder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0" y="3429000"/>
            <a:ext cx="9144000" cy="609600"/>
          </a:xfrm>
          <a:prstGeom prst="downArrow">
            <a:avLst>
              <a:gd name="adj1" fmla="val 74479"/>
              <a:gd name="adj2" fmla="val 50000"/>
            </a:avLst>
          </a:prstGeom>
          <a:solidFill>
            <a:srgbClr val="FF0000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เปิดโปรแกรม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Microsoft Excel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4608493"/>
            <a:ext cx="8062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ดำเนินการให้ฟังก์ชั่นคำนวณค่าระดับเสียงเฉลี่ย สามารถทำงานได้บนโปรแกรม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Microsoft Excel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85B-FC09-454F-8FE9-8A03EDF29839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 cstate="print"/>
          <a:srcRect r="61263" b="22610"/>
          <a:stretch>
            <a:fillRect/>
          </a:stretch>
        </p:blipFill>
        <p:spPr bwMode="auto">
          <a:xfrm>
            <a:off x="0" y="533400"/>
            <a:ext cx="388620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0"/>
            <a:ext cx="610815" cy="610816"/>
          </a:xfrm>
          <a:prstGeom prst="rect">
            <a:avLst/>
          </a:prstGeom>
          <a:noFill/>
        </p:spPr>
      </p:pic>
      <p:pic>
        <p:nvPicPr>
          <p:cNvPr id="11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6" y="749424"/>
            <a:ext cx="610815" cy="61081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Microsoft Excel 2007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085B-FC09-454F-8FE9-8A03EDF29839}" type="slidenum">
              <a:rPr lang="en-US" smtClean="0"/>
              <a:pPr/>
              <a:t>3</a:t>
            </a:fld>
            <a:endParaRPr lang="th-TH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 l="19090" t="3563" r="19479" b="6250"/>
          <a:stretch>
            <a:fillRect/>
          </a:stretch>
        </p:blipFill>
        <p:spPr bwMode="auto">
          <a:xfrm>
            <a:off x="3200400" y="2819401"/>
            <a:ext cx="4892882" cy="40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682" y="6400801"/>
            <a:ext cx="610815" cy="610816"/>
          </a:xfrm>
          <a:prstGeom prst="rect">
            <a:avLst/>
          </a:prstGeom>
          <a:noFill/>
        </p:spPr>
      </p:pic>
      <p:pic>
        <p:nvPicPr>
          <p:cNvPr id="15" name="Picture 14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682" y="4038601"/>
            <a:ext cx="610815" cy="610816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17983" t="7501" r="61118" b="43281"/>
          <a:stretch>
            <a:fillRect/>
          </a:stretch>
        </p:blipFill>
        <p:spPr bwMode="auto">
          <a:xfrm>
            <a:off x="5562600" y="0"/>
            <a:ext cx="318792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608" y="1728192"/>
            <a:ext cx="610815" cy="610816"/>
          </a:xfrm>
          <a:prstGeom prst="rect">
            <a:avLst/>
          </a:prstGeom>
          <a:noFill/>
        </p:spPr>
      </p:pic>
      <p:pic>
        <p:nvPicPr>
          <p:cNvPr id="19" name="Picture 18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888" y="720080"/>
            <a:ext cx="610815" cy="610816"/>
          </a:xfrm>
          <a:prstGeom prst="rect">
            <a:avLst/>
          </a:prstGeom>
          <a:noFill/>
        </p:spPr>
      </p:pic>
      <p:sp>
        <p:nvSpPr>
          <p:cNvPr id="22" name="Curved Right Arrow 21"/>
          <p:cNvSpPr/>
          <p:nvPr/>
        </p:nvSpPr>
        <p:spPr>
          <a:xfrm rot="17746259">
            <a:off x="2818299" y="4581609"/>
            <a:ext cx="825877" cy="1447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11538213">
            <a:off x="7078972" y="3347968"/>
            <a:ext cx="825877" cy="1447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8331" t="11943" r="61118" b="52517"/>
          <a:stretch>
            <a:fillRect/>
          </a:stretch>
        </p:blipFill>
        <p:spPr bwMode="auto">
          <a:xfrm>
            <a:off x="5562600" y="381000"/>
            <a:ext cx="3048000" cy="296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Microsoft Excel 2013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3" descr="Book1 - Excel"/>
          <p:cNvPicPr>
            <a:picLocks noChangeAspect="1"/>
          </p:cNvPicPr>
          <p:nvPr/>
        </p:nvPicPr>
        <p:blipFill>
          <a:blip r:embed="rId3" cstate="print"/>
          <a:srcRect r="52962" b="50065"/>
          <a:stretch>
            <a:fillRect/>
          </a:stretch>
        </p:blipFill>
        <p:spPr bwMode="auto">
          <a:xfrm>
            <a:off x="114300" y="609600"/>
            <a:ext cx="45339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Book1 - Excel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482" r="57581" b="28881"/>
          <a:stretch>
            <a:fillRect/>
          </a:stretch>
        </p:blipFill>
        <p:spPr>
          <a:xfrm>
            <a:off x="479106" y="2667000"/>
            <a:ext cx="4397694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 descr="Excel Options"/>
          <p:cNvPicPr>
            <a:picLocks noChangeAspect="1"/>
          </p:cNvPicPr>
          <p:nvPr/>
        </p:nvPicPr>
        <p:blipFill>
          <a:blip r:embed="rId5" cstate="print"/>
          <a:srcRect r="30012" b="5363"/>
          <a:stretch>
            <a:fillRect/>
          </a:stretch>
        </p:blipFill>
        <p:spPr>
          <a:xfrm>
            <a:off x="5096733" y="2286000"/>
            <a:ext cx="3666267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610815" cy="610816"/>
          </a:xfrm>
          <a:prstGeom prst="rect">
            <a:avLst/>
          </a:prstGeom>
          <a:noFill/>
        </p:spPr>
      </p:pic>
      <p:pic>
        <p:nvPicPr>
          <p:cNvPr id="11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6247184"/>
            <a:ext cx="610815" cy="610816"/>
          </a:xfrm>
          <a:prstGeom prst="rect">
            <a:avLst/>
          </a:prstGeom>
          <a:noFill/>
        </p:spPr>
      </p:pic>
      <p:pic>
        <p:nvPicPr>
          <p:cNvPr id="12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962400"/>
            <a:ext cx="610815" cy="610816"/>
          </a:xfrm>
          <a:prstGeom prst="rect">
            <a:avLst/>
          </a:prstGeom>
          <a:noFill/>
        </p:spPr>
      </p:pic>
      <p:pic>
        <p:nvPicPr>
          <p:cNvPr id="13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6096000"/>
            <a:ext cx="610815" cy="610816"/>
          </a:xfrm>
          <a:prstGeom prst="rect">
            <a:avLst/>
          </a:prstGeom>
          <a:noFill/>
        </p:spPr>
      </p:pic>
      <p:pic>
        <p:nvPicPr>
          <p:cNvPr id="14" name="Picture 6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600200"/>
            <a:ext cx="610815" cy="610816"/>
          </a:xfrm>
          <a:prstGeom prst="rect">
            <a:avLst/>
          </a:prstGeom>
          <a:noFill/>
        </p:spPr>
      </p:pic>
      <p:sp>
        <p:nvSpPr>
          <p:cNvPr id="15" name="Curved Right Arrow 14"/>
          <p:cNvSpPr/>
          <p:nvPr/>
        </p:nvSpPr>
        <p:spPr>
          <a:xfrm rot="19598261">
            <a:off x="101448" y="2241396"/>
            <a:ext cx="825877" cy="1447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6200000">
            <a:off x="4501962" y="4413438"/>
            <a:ext cx="825877" cy="1447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2046643">
            <a:off x="8088184" y="1852006"/>
            <a:ext cx="825877" cy="1447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72440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วิธีการใช้งาน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 r="50472" b="36490"/>
          <a:stretch>
            <a:fillRect/>
          </a:stretch>
        </p:blipFill>
        <p:spPr bwMode="auto">
          <a:xfrm>
            <a:off x="0" y="0"/>
            <a:ext cx="6192687" cy="4464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4" cstate="print"/>
          <a:srcRect l="17901" t="14563" r="50553" b="37203"/>
          <a:stretch>
            <a:fillRect/>
          </a:stretch>
        </p:blipFill>
        <p:spPr bwMode="auto">
          <a:xfrm>
            <a:off x="6244100" y="332656"/>
            <a:ext cx="28999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5" cstate="print"/>
          <a:srcRect t="17516" r="56641" b="39172"/>
          <a:stretch>
            <a:fillRect/>
          </a:stretch>
        </p:blipFill>
        <p:spPr bwMode="auto">
          <a:xfrm>
            <a:off x="3389784" y="3573016"/>
            <a:ext cx="5641479" cy="31683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 bwMode="auto">
          <a:xfrm>
            <a:off x="971600" y="1700808"/>
            <a:ext cx="1152128" cy="504056"/>
          </a:xfrm>
          <a:prstGeom prst="wedgeRoundRectCallout">
            <a:avLst>
              <a:gd name="adj1" fmla="val 47596"/>
              <a:gd name="adj2" fmla="val -87602"/>
              <a:gd name="adj3" fmla="val 16667"/>
            </a:avLst>
          </a:prstGeom>
          <a:solidFill>
            <a:srgbClr val="C00000">
              <a:alpha val="21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เลือก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Fah kwang"/>
                <a:cs typeface="TH Fah kwang"/>
              </a:rPr>
              <a:t>ƒn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FreesiaUPC" pitchFamily="34" charset="-34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267200" y="2438400"/>
            <a:ext cx="2497832" cy="504056"/>
          </a:xfrm>
          <a:prstGeom prst="wedgeRoundRectCallout">
            <a:avLst>
              <a:gd name="adj1" fmla="val -54942"/>
              <a:gd name="adj2" fmla="val 144130"/>
              <a:gd name="adj3" fmla="val 16667"/>
            </a:avLst>
          </a:prstGeom>
          <a:solidFill>
            <a:srgbClr val="C00000">
              <a:alpha val="21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เลือก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 User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 Defined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FreesiaUPC" pitchFamily="34" charset="-34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380312" y="1844824"/>
            <a:ext cx="1440160" cy="504056"/>
          </a:xfrm>
          <a:prstGeom prst="wedgeRoundRectCallout">
            <a:avLst>
              <a:gd name="adj1" fmla="val -75147"/>
              <a:gd name="adj2" fmla="val -125509"/>
              <a:gd name="adj3" fmla="val 16667"/>
            </a:avLst>
          </a:prstGeom>
          <a:solidFill>
            <a:srgbClr val="C00000">
              <a:alpha val="21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เลือก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 LEQ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910064" y="5544616"/>
            <a:ext cx="1944216" cy="792088"/>
          </a:xfrm>
          <a:prstGeom prst="wedgeRoundRectCallout">
            <a:avLst>
              <a:gd name="adj1" fmla="val -69331"/>
              <a:gd name="adj2" fmla="val -144462"/>
              <a:gd name="adj3" fmla="val 16667"/>
            </a:avLst>
          </a:prstGeom>
          <a:solidFill>
            <a:srgbClr val="C00000">
              <a:alpha val="21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FreesiaUPC" pitchFamily="34" charset="-34"/>
              </a:rPr>
              <a:t>เลือก</a:t>
            </a:r>
            <a:r>
              <a:rPr lang="th-TH" sz="2400" b="1" dirty="0" smtClean="0">
                <a:solidFill>
                  <a:schemeClr val="tx1"/>
                </a:solidFill>
                <a:cs typeface="FreesiaUPC" pitchFamily="34" charset="-34"/>
              </a:rPr>
              <a:t>ช่วงข้อมูลที่ต้องการคำนวณ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FreesiaUPC" pitchFamily="34" charset="-34"/>
            </a:endParaRPr>
          </a:p>
        </p:txBody>
      </p:sp>
      <p:pic>
        <p:nvPicPr>
          <p:cNvPr id="16" name="Picture 15" descr="http://icons.iconarchive.com/icons/visualpharm/icons8-metro-style/512/Very-Basic-Cursor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2272" y="6435960"/>
            <a:ext cx="610815" cy="610816"/>
          </a:xfrm>
          <a:prstGeom prst="rect">
            <a:avLst/>
          </a:prstGeom>
          <a:noFill/>
        </p:spPr>
      </p:pic>
      <p:sp>
        <p:nvSpPr>
          <p:cNvPr id="17" name="Curved Down Arrow 16"/>
          <p:cNvSpPr/>
          <p:nvPr/>
        </p:nvSpPr>
        <p:spPr bwMode="auto">
          <a:xfrm rot="1466052">
            <a:off x="5959863" y="461877"/>
            <a:ext cx="1121555" cy="686302"/>
          </a:xfrm>
          <a:prstGeom prst="curved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 rot="6904018">
            <a:off x="7586976" y="3258750"/>
            <a:ext cx="1775533" cy="768688"/>
          </a:xfrm>
          <a:prstGeom prst="curved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315200" y="6356350"/>
            <a:ext cx="2133600" cy="365125"/>
          </a:xfrm>
        </p:spPr>
        <p:txBody>
          <a:bodyPr/>
          <a:lstStyle/>
          <a:p>
            <a:fld id="{0316085B-FC09-454F-8FE9-8A03EDF29839}" type="slidenum">
              <a:rPr lang="en-US" smtClean="0"/>
              <a:pPr/>
              <a:t>5</a:t>
            </a:fld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0" y="5842337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/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การใช้งานฟังก์ชั่นคำนวณค่าระดับเสียงอื่นๆ ให้ดูรายละเอียดจากวิธีการใช้สำหรับ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Microsoft Excel 2003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110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nantawan.v</dc:creator>
  <cp:lastModifiedBy>sureeporn.i</cp:lastModifiedBy>
  <cp:revision>39</cp:revision>
  <dcterms:created xsi:type="dcterms:W3CDTF">2014-02-18T04:34:41Z</dcterms:created>
  <dcterms:modified xsi:type="dcterms:W3CDTF">2014-02-19T06:32:13Z</dcterms:modified>
</cp:coreProperties>
</file>