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27"/>
  </p:notesMasterIdLst>
  <p:handoutMasterIdLst>
    <p:handoutMasterId r:id="rId128"/>
  </p:handoutMasterIdLst>
  <p:sldIdLst>
    <p:sldId id="256" r:id="rId2"/>
    <p:sldId id="493" r:id="rId3"/>
    <p:sldId id="257" r:id="rId4"/>
    <p:sldId id="616" r:id="rId5"/>
    <p:sldId id="619" r:id="rId6"/>
    <p:sldId id="617" r:id="rId7"/>
    <p:sldId id="618" r:id="rId8"/>
    <p:sldId id="620" r:id="rId9"/>
    <p:sldId id="621" r:id="rId10"/>
    <p:sldId id="623" r:id="rId11"/>
    <p:sldId id="625" r:id="rId12"/>
    <p:sldId id="627" r:id="rId13"/>
    <p:sldId id="494" r:id="rId14"/>
    <p:sldId id="495" r:id="rId15"/>
    <p:sldId id="692" r:id="rId16"/>
    <p:sldId id="693" r:id="rId17"/>
    <p:sldId id="496" r:id="rId18"/>
    <p:sldId id="695" r:id="rId19"/>
    <p:sldId id="497" r:id="rId20"/>
    <p:sldId id="696" r:id="rId21"/>
    <p:sldId id="498" r:id="rId22"/>
    <p:sldId id="499" r:id="rId23"/>
    <p:sldId id="280" r:id="rId24"/>
    <p:sldId id="697" r:id="rId25"/>
    <p:sldId id="698" r:id="rId26"/>
    <p:sldId id="699" r:id="rId27"/>
    <p:sldId id="319" r:id="rId28"/>
    <p:sldId id="500" r:id="rId29"/>
    <p:sldId id="628" r:id="rId30"/>
    <p:sldId id="629" r:id="rId31"/>
    <p:sldId id="630" r:id="rId32"/>
    <p:sldId id="631" r:id="rId33"/>
    <p:sldId id="700" r:id="rId34"/>
    <p:sldId id="701" r:id="rId35"/>
    <p:sldId id="632" r:id="rId36"/>
    <p:sldId id="733" r:id="rId37"/>
    <p:sldId id="737" r:id="rId38"/>
    <p:sldId id="735" r:id="rId39"/>
    <p:sldId id="736" r:id="rId40"/>
    <p:sldId id="563" r:id="rId41"/>
    <p:sldId id="565" r:id="rId42"/>
    <p:sldId id="566" r:id="rId43"/>
    <p:sldId id="567" r:id="rId44"/>
    <p:sldId id="568" r:id="rId45"/>
    <p:sldId id="569" r:id="rId46"/>
    <p:sldId id="570" r:id="rId47"/>
    <p:sldId id="571" r:id="rId48"/>
    <p:sldId id="572" r:id="rId49"/>
    <p:sldId id="573" r:id="rId50"/>
    <p:sldId id="574" r:id="rId51"/>
    <p:sldId id="656" r:id="rId52"/>
    <p:sldId id="657" r:id="rId53"/>
    <p:sldId id="658" r:id="rId54"/>
    <p:sldId id="659" r:id="rId55"/>
    <p:sldId id="660" r:id="rId56"/>
    <p:sldId id="661" r:id="rId57"/>
    <p:sldId id="662" r:id="rId58"/>
    <p:sldId id="663" r:id="rId59"/>
    <p:sldId id="664" r:id="rId60"/>
    <p:sldId id="665" r:id="rId61"/>
    <p:sldId id="666" r:id="rId62"/>
    <p:sldId id="667" r:id="rId63"/>
    <p:sldId id="668" r:id="rId64"/>
    <p:sldId id="672" r:id="rId65"/>
    <p:sldId id="674" r:id="rId66"/>
    <p:sldId id="673" r:id="rId67"/>
    <p:sldId id="675" r:id="rId68"/>
    <p:sldId id="676" r:id="rId69"/>
    <p:sldId id="702" r:id="rId70"/>
    <p:sldId id="703" r:id="rId71"/>
    <p:sldId id="704" r:id="rId72"/>
    <p:sldId id="705" r:id="rId73"/>
    <p:sldId id="706" r:id="rId74"/>
    <p:sldId id="707" r:id="rId75"/>
    <p:sldId id="708" r:id="rId76"/>
    <p:sldId id="709" r:id="rId77"/>
    <p:sldId id="710" r:id="rId78"/>
    <p:sldId id="711" r:id="rId79"/>
    <p:sldId id="712" r:id="rId80"/>
    <p:sldId id="713" r:id="rId81"/>
    <p:sldId id="714" r:id="rId82"/>
    <p:sldId id="715" r:id="rId83"/>
    <p:sldId id="716" r:id="rId84"/>
    <p:sldId id="717" r:id="rId85"/>
    <p:sldId id="718" r:id="rId86"/>
    <p:sldId id="719" r:id="rId87"/>
    <p:sldId id="720" r:id="rId88"/>
    <p:sldId id="721" r:id="rId89"/>
    <p:sldId id="722" r:id="rId90"/>
    <p:sldId id="723" r:id="rId91"/>
    <p:sldId id="724" r:id="rId92"/>
    <p:sldId id="725" r:id="rId93"/>
    <p:sldId id="726" r:id="rId94"/>
    <p:sldId id="727" r:id="rId95"/>
    <p:sldId id="728" r:id="rId96"/>
    <p:sldId id="729" r:id="rId97"/>
    <p:sldId id="730" r:id="rId98"/>
    <p:sldId id="731" r:id="rId99"/>
    <p:sldId id="732" r:id="rId100"/>
    <p:sldId id="285" r:id="rId101"/>
    <p:sldId id="286" r:id="rId102"/>
    <p:sldId id="287" r:id="rId103"/>
    <p:sldId id="288" r:id="rId104"/>
    <p:sldId id="333" r:id="rId105"/>
    <p:sldId id="396" r:id="rId106"/>
    <p:sldId id="335" r:id="rId107"/>
    <p:sldId id="334" r:id="rId108"/>
    <p:sldId id="329" r:id="rId109"/>
    <p:sldId id="330" r:id="rId110"/>
    <p:sldId id="331" r:id="rId111"/>
    <p:sldId id="397" r:id="rId112"/>
    <p:sldId id="361" r:id="rId113"/>
    <p:sldId id="362" r:id="rId114"/>
    <p:sldId id="364" r:id="rId115"/>
    <p:sldId id="366" r:id="rId116"/>
    <p:sldId id="367" r:id="rId117"/>
    <p:sldId id="368" r:id="rId118"/>
    <p:sldId id="369" r:id="rId119"/>
    <p:sldId id="372" r:id="rId120"/>
    <p:sldId id="373" r:id="rId121"/>
    <p:sldId id="374" r:id="rId122"/>
    <p:sldId id="375" r:id="rId123"/>
    <p:sldId id="376" r:id="rId124"/>
    <p:sldId id="377" r:id="rId125"/>
    <p:sldId id="738" r:id="rId126"/>
  </p:sldIdLst>
  <p:sldSz cx="9144000" cy="6858000" type="screen4x3"/>
  <p:notesSz cx="10234613" cy="70993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ngsana New" pitchFamily="18" charset="-34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ngsana New" pitchFamily="18" charset="-34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ngsana New" pitchFamily="18" charset="-34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ngsana New" pitchFamily="18" charset="-34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ngsana New" pitchFamily="18" charset="-34"/>
        <a:ea typeface="+mn-ea"/>
        <a:cs typeface="Angsana New" pitchFamily="18" charset="-34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ngsana New" pitchFamily="18" charset="-34"/>
        <a:ea typeface="+mn-ea"/>
        <a:cs typeface="Angsana New" pitchFamily="18" charset="-34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ngsana New" pitchFamily="18" charset="-34"/>
        <a:ea typeface="+mn-ea"/>
        <a:cs typeface="Angsana New" pitchFamily="18" charset="-34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ngsana New" pitchFamily="18" charset="-34"/>
        <a:ea typeface="+mn-ea"/>
        <a:cs typeface="Angsana New" pitchFamily="18" charset="-34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ngsana New" pitchFamily="18" charset="-34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37" autoAdjust="0"/>
  </p:normalViewPr>
  <p:slideViewPr>
    <p:cSldViewPr>
      <p:cViewPr>
        <p:scale>
          <a:sx n="90" d="100"/>
          <a:sy n="90" d="100"/>
        </p:scale>
        <p:origin x="-510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552"/>
    </p:cViewPr>
  </p:sorterViewPr>
  <p:notesViewPr>
    <p:cSldViewPr>
      <p:cViewPr varScale="1">
        <p:scale>
          <a:sx n="79" d="100"/>
          <a:sy n="79" d="100"/>
        </p:scale>
        <p:origin x="-2046" y="-96"/>
      </p:cViewPr>
      <p:guideLst>
        <p:guide orient="horz" pos="2236"/>
        <p:guide pos="322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9615" y="0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396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3275" y="533400"/>
            <a:ext cx="3548063" cy="2660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4617" y="3372167"/>
            <a:ext cx="7505382" cy="319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noProof="0" smtClean="0"/>
              <a:t>คลิกเพื่อแก้ไขลักษณะของข้อความต้นแบบ</a:t>
            </a:r>
            <a:endParaRPr lang="en-US" noProof="0" smtClean="0"/>
          </a:p>
          <a:p>
            <a:pPr lvl="1"/>
            <a:r>
              <a:rPr lang="th-TH" noProof="0" smtClean="0"/>
              <a:t>ระดับที่สอง</a:t>
            </a:r>
            <a:endParaRPr lang="en-US" noProof="0" smtClean="0"/>
          </a:p>
          <a:p>
            <a:pPr lvl="2"/>
            <a:r>
              <a:rPr lang="th-TH" noProof="0" smtClean="0"/>
              <a:t>ระดับที่สาม</a:t>
            </a:r>
            <a:endParaRPr lang="en-US" noProof="0" smtClean="0"/>
          </a:p>
          <a:p>
            <a:pPr lvl="3"/>
            <a:r>
              <a:rPr lang="th-TH" noProof="0" smtClean="0"/>
              <a:t>ระดับที่สี่</a:t>
            </a:r>
            <a:endParaRPr lang="en-US" noProof="0" smtClean="0"/>
          </a:p>
          <a:p>
            <a:pPr lvl="4"/>
            <a:r>
              <a:rPr lang="th-TH" noProof="0" smtClean="0"/>
              <a:t>ระดับที่ห้า</a:t>
            </a:r>
            <a:endParaRPr lang="en-US" noProof="0" smtClean="0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44335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9615" y="6744335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51632966-F2BF-475C-BEB0-C0939FC1F51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1E0CFD-5A70-47BB-AA22-854D8C2505F1}" type="slidenum">
              <a:rPr lang="en-US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7708D-D4D6-4194-9794-ED36FA938DEF}" type="slidenum">
              <a:rPr lang="en-US" smtClean="0"/>
              <a:pPr>
                <a:defRPr/>
              </a:pPr>
              <a:t>‹#›</a:t>
            </a:fld>
            <a:endParaRPr lang="th-TH"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422EB4-B99C-4613-8B24-B52DB5E515D5}" type="slidenum">
              <a:rPr lang="en-US" smtClean="0"/>
              <a:pPr>
                <a:defRPr/>
              </a:pPr>
              <a:t>‹#›</a:t>
            </a:fld>
            <a:endParaRPr lang="th-TH" sz="1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3295A-D3E3-456E-8BC1-14B876F131C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BCB48-44A0-4C67-A176-4DF9034CBFCB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CD4072-8EED-4914-919B-F54EEA3ABBF5}" type="slidenum">
              <a:rPr lang="en-US" smtClean="0"/>
              <a:pPr>
                <a:defRPr/>
              </a:pPr>
              <a:t>‹#›</a:t>
            </a:fld>
            <a:endParaRPr lang="th-TH"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B81371-45B2-4BB8-8E4B-8A0C050D2498}" type="slidenum">
              <a:rPr lang="en-US" smtClean="0"/>
              <a:pPr>
                <a:defRPr/>
              </a:pPr>
              <a:t>‹#›</a:t>
            </a:fld>
            <a:endParaRPr lang="th-TH"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F73CE8-4866-4019-9BAF-F142C6A321B3}" type="slidenum">
              <a:rPr lang="en-US" smtClean="0"/>
              <a:pPr>
                <a:defRPr/>
              </a:pPr>
              <a:t>‹#›</a:t>
            </a:fld>
            <a:endParaRPr lang="th-TH"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D410C-17F4-42AC-B7CA-7CEDB3D04402}" type="slidenum">
              <a:rPr lang="en-US" smtClean="0"/>
              <a:pPr>
                <a:defRPr/>
              </a:pPr>
              <a:t>‹#›</a:t>
            </a:fld>
            <a:endParaRPr lang="th-TH"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65940-77CB-49E1-9FCD-30CE27E0EEA5}" type="slidenum">
              <a:rPr lang="en-US" smtClean="0"/>
              <a:pPr>
                <a:defRPr/>
              </a:pPr>
              <a:t>‹#›</a:t>
            </a:fld>
            <a:endParaRPr lang="th-TH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368FBE9-44C8-4E38-8B54-39A204379F91}" type="slidenum">
              <a:rPr lang="en-US" smtClean="0"/>
              <a:pPr>
                <a:defRPr/>
              </a:pPr>
              <a:t>‹#›</a:t>
            </a:fld>
            <a:endParaRPr lang="th-TH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BB8FC5-81DC-4732-BFBE-60C4D3FD613F}" type="slidenum">
              <a:rPr lang="en-US" smtClean="0"/>
              <a:pPr>
                <a:defRPr/>
              </a:pPr>
              <a:t>‹#›</a:t>
            </a:fld>
            <a:endParaRPr lang="th-TH"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F2A6A-DB90-401C-8AA9-DA6453C5FADE}" type="slidenum">
              <a:rPr lang="en-US" smtClean="0"/>
              <a:pPr>
                <a:defRPr/>
              </a:pPr>
              <a:t>‹#›</a:t>
            </a:fld>
            <a:endParaRPr lang="th-TH"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AE9A88E-2D09-4CFB-9A95-74795C8D580B}" type="slidenum">
              <a:rPr lang="en-US" smtClean="0"/>
              <a:pPr>
                <a:defRPr/>
              </a:pPr>
              <a:t>‹#›</a:t>
            </a:fld>
            <a:endParaRPr lang="th-TH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d.umn.edu/ehso/infectious_waste/images/infect.jpg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53735-8C50-4EE1-B1A7-DB28EC363585}" type="slidenum">
              <a:rPr lang="en-US"/>
              <a:pPr>
                <a:defRPr/>
              </a:pPr>
              <a:t>1</a:t>
            </a:fld>
            <a:endParaRPr lang="th-TH" sz="14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9552" y="4795255"/>
            <a:ext cx="7143750" cy="206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 eaLnBrk="0" hangingPunct="0"/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UPC" pitchFamily="18" charset="-34"/>
              </a:rPr>
              <a:t>โดย</a:t>
            </a:r>
          </a:p>
          <a:p>
            <a:pPr marL="571500" lvl="1" defTabSz="762000" eaLnBrk="0" hangingPunct="0"/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UPC" pitchFamily="18" charset="-34"/>
              </a:rPr>
              <a:t>รองศาสตราจารย์ ดร. ธเรศ ศรี</a:t>
            </a:r>
            <a:r>
              <a:rPr lang="th-TH" sz="3200" b="1" dirty="0" err="1">
                <a:solidFill>
                  <a:srgbClr val="000000"/>
                </a:solidFill>
                <a:latin typeface="Angsana New" pitchFamily="18" charset="-34"/>
                <a:cs typeface="AngsanaUPC" pitchFamily="18" charset="-34"/>
              </a:rPr>
              <a:t>สถิตย์</a:t>
            </a:r>
            <a:endParaRPr lang="th-TH" sz="3200" b="1" dirty="0">
              <a:solidFill>
                <a:srgbClr val="000000"/>
              </a:solidFill>
              <a:latin typeface="Angsana New" pitchFamily="18" charset="-34"/>
              <a:cs typeface="AngsanaUPC" pitchFamily="18" charset="-34"/>
            </a:endParaRPr>
          </a:p>
          <a:p>
            <a:pPr marL="571500" lvl="1" defTabSz="762000" eaLnBrk="0" hangingPunct="0"/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UPC" pitchFamily="18" charset="-34"/>
              </a:rPr>
              <a:t>ภาควิชาวิศวกรรมสิ่งแวดล้อม คณะวิศวกรรมศาสตร์</a:t>
            </a:r>
          </a:p>
          <a:p>
            <a:pPr marL="571500" lvl="1" defTabSz="762000" eaLnBrk="0" hangingPunct="0"/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UPC" pitchFamily="18" charset="-34"/>
              </a:rPr>
              <a:t>จุฬาลงกรณ์มหาวิทยาลัย</a:t>
            </a: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auto">
          <a:xfrm>
            <a:off x="0" y="548680"/>
            <a:ext cx="91440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eaLnBrk="0" hangingPunct="0"/>
            <a:r>
              <a:rPr lang="th-TH" sz="6000" b="1" dirty="0" smtClean="0">
                <a:solidFill>
                  <a:srgbClr val="000000"/>
                </a:solidFill>
                <a:latin typeface="BrowalliaUPC" pitchFamily="34" charset="-34"/>
                <a:cs typeface="Browallia New" pitchFamily="34" charset="-34"/>
              </a:rPr>
              <a:t>ความรู้พื้นฐาน</a:t>
            </a:r>
          </a:p>
          <a:p>
            <a:pPr algn="ctr" eaLnBrk="0" hangingPunct="0"/>
            <a:r>
              <a:rPr lang="th-TH" sz="5400" b="1" dirty="0" smtClean="0">
                <a:solidFill>
                  <a:srgbClr val="000000"/>
                </a:solidFill>
                <a:latin typeface="BrowalliaUPC" pitchFamily="34" charset="-34"/>
                <a:cs typeface="Browallia New" pitchFamily="34" charset="-34"/>
              </a:rPr>
              <a:t>การบริหารจัดการของเสียอันตรายจากชุมชน</a:t>
            </a:r>
          </a:p>
          <a:p>
            <a:pPr algn="ctr" eaLnBrk="0" hangingPunct="0"/>
            <a:r>
              <a:rPr lang="th-TH" sz="5400" b="1" dirty="0" smtClean="0">
                <a:solidFill>
                  <a:srgbClr val="000000"/>
                </a:solidFill>
                <a:latin typeface="BrowalliaUPC" pitchFamily="34" charset="-34"/>
                <a:cs typeface="Browallia New" pitchFamily="34" charset="-34"/>
              </a:rPr>
              <a:t>และมูลฝอยติดเชื้อ</a:t>
            </a:r>
            <a:endParaRPr lang="th-TH" sz="5400" b="1" dirty="0">
              <a:solidFill>
                <a:srgbClr val="000000"/>
              </a:solidFill>
              <a:latin typeface="BrowalliaUPC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02687C-4E3C-43A3-903E-6C98AE453AFB}" type="slidenum">
              <a:rPr lang="en-US" smtClean="0"/>
              <a:pPr/>
              <a:t>10</a:t>
            </a:fld>
            <a:endParaRPr lang="th-TH" smtClean="0"/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107950" y="101600"/>
            <a:ext cx="6480175" cy="92333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5400" b="1" dirty="0" smtClean="0">
                <a:solidFill>
                  <a:schemeClr val="bg1"/>
                </a:solidFill>
                <a:latin typeface="Angsana New" pitchFamily="18" charset="-34"/>
                <a:cs typeface="AngsanaUPC" pitchFamily="18" charset="-34"/>
              </a:rPr>
              <a:t>2. แหล่งที่มา</a:t>
            </a:r>
            <a:r>
              <a:rPr lang="th-TH" sz="5400" b="1" dirty="0">
                <a:solidFill>
                  <a:schemeClr val="bg1"/>
                </a:solidFill>
                <a:latin typeface="Angsana New" pitchFamily="18" charset="-34"/>
                <a:cs typeface="AngsanaUPC" pitchFamily="18" charset="-34"/>
              </a:rPr>
              <a:t>ของของเสียอันตราย</a:t>
            </a:r>
          </a:p>
        </p:txBody>
      </p:sp>
      <p:sp>
        <p:nvSpPr>
          <p:cNvPr id="1433604" name="Text Box 4"/>
          <p:cNvSpPr txBox="1">
            <a:spLocks noChangeArrowheads="1"/>
          </p:cNvSpPr>
          <p:nvPr/>
        </p:nvSpPr>
        <p:spPr bwMode="auto">
          <a:xfrm>
            <a:off x="468313" y="1219200"/>
            <a:ext cx="8001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spcBef>
                <a:spcPts val="0"/>
              </a:spcBef>
              <a:buFont typeface="Wingdings" pitchFamily="2" charset="2"/>
              <a:buAutoNum type="arabicParenR"/>
            </a:pPr>
            <a:r>
              <a:rPr kumimoji="1" lang="th-TH" sz="5400" b="1" dirty="0">
                <a:latin typeface="Angsana New" pitchFamily="18" charset="-34"/>
                <a:cs typeface="AngsanaUPC" pitchFamily="18" charset="-34"/>
              </a:rPr>
              <a:t>เขตที่พักอาศัย</a:t>
            </a:r>
            <a:r>
              <a:rPr kumimoji="1" lang="en-US" sz="5400" b="1" dirty="0">
                <a:latin typeface="Angsana New" pitchFamily="18" charset="-34"/>
                <a:cs typeface="AngsanaUPC" pitchFamily="18" charset="-34"/>
              </a:rPr>
              <a:t> (Domestic Area</a:t>
            </a:r>
            <a:r>
              <a:rPr kumimoji="1" lang="en-US" sz="5400" b="1" dirty="0" smtClean="0">
                <a:latin typeface="Angsana New" pitchFamily="18" charset="-34"/>
                <a:cs typeface="AngsanaUPC" pitchFamily="18" charset="-34"/>
              </a:rPr>
              <a:t>)</a:t>
            </a:r>
          </a:p>
          <a:p>
            <a:pPr marL="571500" indent="-571500">
              <a:spcBef>
                <a:spcPts val="0"/>
              </a:spcBef>
              <a:buFont typeface="Wingdings" pitchFamily="2" charset="2"/>
              <a:buAutoNum type="arabicParenR" startAt="2"/>
            </a:pPr>
            <a:r>
              <a:rPr lang="th-TH" sz="5400" b="1" dirty="0">
                <a:cs typeface="AngsanaUPC" pitchFamily="18" charset="-34"/>
              </a:rPr>
              <a:t>เขตธุรกิจการค้าและตลาด</a:t>
            </a:r>
            <a:r>
              <a:rPr lang="th-TH" sz="5400" b="1" dirty="0" smtClean="0">
                <a:cs typeface="AngsanaUPC" pitchFamily="18" charset="-34"/>
              </a:rPr>
              <a:t>สด</a:t>
            </a:r>
            <a:endParaRPr lang="th-TH" sz="5400" b="1" dirty="0">
              <a:cs typeface="AngsanaUPC" pitchFamily="18" charset="-34"/>
            </a:endParaRPr>
          </a:p>
          <a:p>
            <a:pPr marL="571500" indent="-571500">
              <a:spcBef>
                <a:spcPts val="0"/>
              </a:spcBef>
              <a:buFont typeface="Wingdings" pitchFamily="2" charset="2"/>
              <a:buAutoNum type="arabicParenR" startAt="2"/>
            </a:pPr>
            <a:r>
              <a:rPr lang="th-TH" sz="5400" b="1" dirty="0">
                <a:cs typeface="AngsanaUPC" pitchFamily="18" charset="-34"/>
              </a:rPr>
              <a:t>เขตสถานที่ราชการและสถาบันทางการศึกษา (</a:t>
            </a:r>
            <a:r>
              <a:rPr lang="en-US" sz="5400" b="1" dirty="0">
                <a:cs typeface="AngsanaUPC" pitchFamily="18" charset="-34"/>
              </a:rPr>
              <a:t>Institutional Area</a:t>
            </a:r>
            <a:r>
              <a:rPr lang="th-TH" sz="5400" b="1" dirty="0" smtClean="0">
                <a:cs typeface="AngsanaUPC" pitchFamily="18" charset="-34"/>
              </a:rPr>
              <a:t>)</a:t>
            </a:r>
          </a:p>
          <a:p>
            <a:pPr marL="571500" indent="-571500">
              <a:spcBef>
                <a:spcPts val="0"/>
              </a:spcBef>
              <a:buFont typeface="Wingdings" pitchFamily="2" charset="2"/>
              <a:buAutoNum type="arabicParenR" startAt="2"/>
            </a:pPr>
            <a:r>
              <a:rPr lang="th-TH" sz="5400" b="1" dirty="0">
                <a:cs typeface="AngsanaUPC" pitchFamily="18" charset="-34"/>
              </a:rPr>
              <a:t>เขตอุตสาหกรรม</a:t>
            </a:r>
            <a:r>
              <a:rPr lang="en-US" sz="5400" b="1" dirty="0">
                <a:cs typeface="AngsanaUPC" pitchFamily="18" charset="-34"/>
              </a:rPr>
              <a:t> (Industrial Area</a:t>
            </a:r>
            <a:r>
              <a:rPr lang="en-US" sz="5400" b="1" dirty="0" smtClean="0">
                <a:cs typeface="AngsanaUPC" pitchFamily="18" charset="-34"/>
              </a:rPr>
              <a:t>)</a:t>
            </a:r>
          </a:p>
          <a:p>
            <a:pPr marL="571500" indent="-571500">
              <a:spcBef>
                <a:spcPts val="0"/>
              </a:spcBef>
              <a:buFont typeface="Wingdings" pitchFamily="2" charset="2"/>
              <a:buAutoNum type="arabicParenR" startAt="2"/>
            </a:pPr>
            <a:r>
              <a:rPr lang="th-TH" sz="5400" b="1" dirty="0">
                <a:cs typeface="AngsanaUPC" pitchFamily="18" charset="-34"/>
              </a:rPr>
              <a:t>เขตเกษตรกรรม</a:t>
            </a:r>
            <a:r>
              <a:rPr lang="en-US" sz="5400" b="1" dirty="0">
                <a:cs typeface="AngsanaUPC" pitchFamily="18" charset="-34"/>
              </a:rPr>
              <a:t> (Agricultural </a:t>
            </a:r>
            <a:r>
              <a:rPr lang="en-US" sz="5400" b="1" dirty="0" smtClean="0">
                <a:cs typeface="AngsanaUPC" pitchFamily="18" charset="-34"/>
              </a:rPr>
              <a:t>Area)</a:t>
            </a:r>
            <a:endParaRPr kumimoji="1" lang="th-TH" sz="5400" b="1" dirty="0"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04" grpId="0" build="p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23829-2711-45E1-B39A-9BFEB4BFB4AC}" type="slidenum">
              <a:rPr lang="en-US"/>
              <a:pPr>
                <a:defRPr/>
              </a:pPr>
              <a:t>100</a:t>
            </a:fld>
            <a:endParaRPr lang="th-TH" sz="1400"/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457200" y="974725"/>
            <a:ext cx="83820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การผลิตของเสีย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en-US" sz="4000" b="1">
                <a:solidFill>
                  <a:srgbClr val="000000"/>
                </a:solidFill>
                <a:cs typeface="Times New Roman" pitchFamily="18" charset="0"/>
              </a:rPr>
              <a:t>(Waste Generation)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อัตราการเกิดมูลฝอยติดเชื้อจากสถานพยาบาล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มีประมาณ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0.2 </a:t>
            </a:r>
            <a:r>
              <a:rPr lang="th-TH" sz="4000" b="1">
                <a:solidFill>
                  <a:srgbClr val="000000"/>
                </a:solidFill>
              </a:rPr>
              <a:t>-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0.3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กก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/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วัน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endParaRPr lang="th-TH" sz="4000" b="1">
              <a:solidFill>
                <a:srgbClr val="000000"/>
              </a:solidFill>
              <a:cs typeface="AngsanaUPC" pitchFamily="18" charset="-34"/>
            </a:endParaRPr>
          </a:p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การเก็บกัก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en-US" sz="4000" b="1">
                <a:solidFill>
                  <a:srgbClr val="000000"/>
                </a:solidFill>
                <a:cs typeface="Times New Roman" pitchFamily="18" charset="0"/>
              </a:rPr>
              <a:t>(Storage)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ให้แยกมูลฝอยติดเชื้อที่มีลักษณะแตกต่างกันทิ้งลงในภาชนะรองรับเฉพาะ</a:t>
            </a:r>
            <a:endParaRPr lang="en-US" sz="4000" b="1">
              <a:solidFill>
                <a:srgbClr val="000000"/>
              </a:solidFill>
              <a:cs typeface="AngsanaUPC" pitchFamily="18" charset="-34"/>
            </a:endParaRPr>
          </a:p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การบำบัดเบื้องต้น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en-US" sz="4000" b="1">
                <a:solidFill>
                  <a:srgbClr val="000000"/>
                </a:solidFill>
                <a:cs typeface="Times New Roman" pitchFamily="18" charset="0"/>
              </a:rPr>
              <a:t>(Pre-treatment)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ให้ทำการฆ่าเชื้อโรคหรือบำบัดเบื้องต้นก่อน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เช่น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ใช้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en-US" sz="4000" b="1">
                <a:solidFill>
                  <a:srgbClr val="000000"/>
                </a:solidFill>
                <a:cs typeface="Times New Roman" pitchFamily="18" charset="0"/>
              </a:rPr>
              <a:t>Sodium hypochoride 0.1 - 0.5%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เทราดลงไปในภาชนะรองรับให้ทั่วถึง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endParaRPr lang="th-TH" sz="4000" b="1">
              <a:solidFill>
                <a:srgbClr val="000000"/>
              </a:solidFill>
              <a:cs typeface="AngsanaUPC" pitchFamily="18" charset="-34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7950" y="101600"/>
            <a:ext cx="6480175" cy="8239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800" b="1" dirty="0" smtClean="0">
                <a:solidFill>
                  <a:schemeClr val="bg1"/>
                </a:solidFill>
                <a:latin typeface="Angsana New" pitchFamily="18" charset="-34"/>
                <a:cs typeface="AngsanaUPC" pitchFamily="18" charset="-34"/>
              </a:rPr>
              <a:t>6. การจัดการมูลฝอยติดเชื้อ</a:t>
            </a:r>
            <a:endParaRPr lang="th-TH" sz="4800" b="1" dirty="0">
              <a:solidFill>
                <a:schemeClr val="bg1"/>
              </a:solidFill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14E903-8EBA-4366-AAA7-9A510CEA373F}" type="slidenum">
              <a:rPr lang="en-US"/>
              <a:pPr>
                <a:defRPr/>
              </a:pPr>
              <a:t>101</a:t>
            </a:fld>
            <a:endParaRPr lang="th-TH" sz="1400"/>
          </a:p>
        </p:txBody>
      </p:sp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457200" y="838200"/>
            <a:ext cx="83820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การเก็บรวบรวม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เก็บกัก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และการลำเลียงมูลฝอยติดเชื้อภายในสถานพยาบาล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en-US" sz="3600" b="1">
                <a:solidFill>
                  <a:srgbClr val="000000"/>
                </a:solidFill>
                <a:cs typeface="Times New Roman" pitchFamily="18" charset="0"/>
              </a:rPr>
              <a:t>(Internal Collection, Storage, Transportation)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ให้ปิดปากถุงหรือปิดฝาถังรองรับมูลฝอยให้สนิท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ไม่ควรบรรจุมูลฝอยจนเต็มและควรผูกปากถุงให้ห่างจากปากถุงประมาณ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1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ใน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4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ของความยาวของถุง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แล้วลำเลียงมูลฝอยติดเชื้อที่บรรจุในถุงหรือถังรองรับมูลฝอยออกมารวมกันในรถเข็นหรือรถบรรทุกมูลฝอยภายในอาคาร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ทำการเก็บรวบรวมจนครบหมดทุกๆ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ส่วนของอาคาร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ห้ามมิให้มีการเปิดปากถุงอีกเป็นอันขาด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ลำเลียงมูลฝอยเหล่านี้นำไปที่เตาเผามูลฝอยเพื่อทำการเผาหรือลำเลียงไปสู่ที่เก็บกักมูลฝอยติดเชื้อ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endParaRPr lang="th-TH" sz="3600" b="1">
              <a:solidFill>
                <a:srgbClr val="000000"/>
              </a:solidFill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 build="p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F8E54D-4CB9-414A-8B99-362B47402EE6}" type="slidenum">
              <a:rPr lang="en-US"/>
              <a:pPr>
                <a:defRPr/>
              </a:pPr>
              <a:t>102</a:t>
            </a:fld>
            <a:endParaRPr lang="th-TH" sz="1400"/>
          </a:p>
        </p:txBody>
      </p:sp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457200" y="838200"/>
            <a:ext cx="83820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การเก็บขนและขนส่งมูลฝอยไปกำจัดนอกสถานพยาบาล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en-US" sz="3600" b="1">
                <a:solidFill>
                  <a:srgbClr val="000000"/>
                </a:solidFill>
                <a:cs typeface="Times New Roman" pitchFamily="18" charset="0"/>
              </a:rPr>
              <a:t>(External Collection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en-US" sz="3600" b="1">
                <a:solidFill>
                  <a:srgbClr val="000000"/>
                </a:solidFill>
                <a:cs typeface="Times New Roman" pitchFamily="18" charset="0"/>
              </a:rPr>
              <a:t>and Transportation)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รถเก็บขนมูลฝอยติดเชื้อต้องเป็นรถเก็บขนเฉพาะมูลฝอยติดเชื้อเท่านั้น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มีที่ปิดมิดชิด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ควบคุมอุณหภูมิได้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เมื่อบรรทุกแล้วไม่ทำให้ถุงหรือภาชนะรองรับมูลฝอยติดเชื้อแตกหรือฉีกขาด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จนเป็นเหตุให้มีของเสียที่เป็นของเหลวไหลออกมาจากตัวรถได้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รถเก็บขนมูลฝอยติดเชื้อควรมีลักษณะแตกต่างไปจากรถเก็บขนมูลฝอยธรรมดา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เช่น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มีสัญลักษณ์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หรือคำเตือนให้รู้ว่าเป็นรถเก็บขนของเสียอันตราย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ไม่ควรลำเลียงของเสียที่เป็นของเหลว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อาทิ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เลือด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น้ำหนอง</a:t>
            </a: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3600" b="1">
                <a:solidFill>
                  <a:srgbClr val="000000"/>
                </a:solidFill>
                <a:cs typeface="AngsanaUPC" pitchFamily="18" charset="-34"/>
              </a:rPr>
              <a:t>เพราะโอกาสที่จะรั่วไหลออกมาข้างนอกมีสูง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build="p" autoUpdateAnimBg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2030A-D7FB-41B5-B815-9D5BD390F583}" type="slidenum">
              <a:rPr lang="en-US"/>
              <a:pPr>
                <a:defRPr/>
              </a:pPr>
              <a:t>103</a:t>
            </a:fld>
            <a:endParaRPr lang="th-TH" sz="1400"/>
          </a:p>
        </p:txBody>
      </p:sp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457200" y="838200"/>
            <a:ext cx="83820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การบำบัด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en-US" sz="4000" b="1">
                <a:solidFill>
                  <a:srgbClr val="000000"/>
                </a:solidFill>
                <a:cs typeface="Times New Roman" pitchFamily="18" charset="0"/>
              </a:rPr>
              <a:t>(Treatment)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นำมูลฝอยติดเชื้อทั้งหมดเข้าเตาเผา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ซึ่งเป็นวิธีการบำบัดที่ดีที่สุด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และเตาเผาต้องมีอุณหภูมิเฉลี่ยไม่ต่ำกว่า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900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 องศาเซลเซียส 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และมีอุปกรณ์ควบคุมสารมลพิษที่เกิดจากการเผา</a:t>
            </a:r>
          </a:p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การกำจัด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en-US" sz="4000" b="1">
                <a:solidFill>
                  <a:srgbClr val="000000"/>
                </a:solidFill>
                <a:cs typeface="Times New Roman" pitchFamily="18" charset="0"/>
              </a:rPr>
              <a:t>(Disposal)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เถ้าที่เกิดจากเตาเผาต้องนำไปฝังดิน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หรือส่งต่อให้หน่วยราชการส่วนท้องถิ่นรับผิดชอบนำไปทำลายอย่างถูกหลักวิชาการต่อไป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โดยเฉพาะการฝังกลบในหลุมฝังกลบอย่างถูกหลักสุขาภิบาล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endParaRPr lang="th-TH" sz="4000" b="1">
              <a:solidFill>
                <a:srgbClr val="000000"/>
              </a:solidFill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build="p" autoUpdateAnimBg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C9BBBE-0561-495A-9813-BBC438187654}" type="slidenum">
              <a:rPr lang="en-US"/>
              <a:pPr>
                <a:defRPr/>
              </a:pPr>
              <a:t>104</a:t>
            </a:fld>
            <a:endParaRPr lang="th-TH" sz="1400"/>
          </a:p>
        </p:txBody>
      </p:sp>
      <p:pic>
        <p:nvPicPr>
          <p:cNvPr id="103427" name="Picture 2" descr="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24200"/>
            <a:ext cx="4114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3" descr="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176588"/>
            <a:ext cx="3733800" cy="36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4" descr="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0"/>
            <a:ext cx="39624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5" descr="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0"/>
            <a:ext cx="45720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E4453-F52A-4F16-88EF-F057F3592D7B}" type="slidenum">
              <a:rPr lang="en-US"/>
              <a:pPr>
                <a:defRPr/>
              </a:pPr>
              <a:t>105</a:t>
            </a:fld>
            <a:endParaRPr lang="th-TH" sz="1400"/>
          </a:p>
        </p:txBody>
      </p:sp>
      <p:pic>
        <p:nvPicPr>
          <p:cNvPr id="104451" name="Picture 2" descr="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219200"/>
            <a:ext cx="3175000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3" descr="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295400"/>
            <a:ext cx="4516438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D7E8A-7BBB-44C4-8DDA-7E7B063BA94A}" type="slidenum">
              <a:rPr lang="en-US"/>
              <a:pPr>
                <a:defRPr/>
              </a:pPr>
              <a:t>106</a:t>
            </a:fld>
            <a:endParaRPr lang="th-TH" sz="1400"/>
          </a:p>
        </p:txBody>
      </p:sp>
      <p:pic>
        <p:nvPicPr>
          <p:cNvPr id="105475" name="Picture 2" descr="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579813"/>
            <a:ext cx="4648200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3" descr="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7013"/>
            <a:ext cx="5291138" cy="359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5D524-305C-45B3-9B3A-8392CBC1AE58}" type="slidenum">
              <a:rPr lang="en-US"/>
              <a:pPr>
                <a:defRPr/>
              </a:pPr>
              <a:t>107</a:t>
            </a:fld>
            <a:endParaRPr lang="th-TH" sz="1400"/>
          </a:p>
        </p:txBody>
      </p:sp>
      <p:pic>
        <p:nvPicPr>
          <p:cNvPr id="106499" name="Picture 2" descr="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66800"/>
            <a:ext cx="37607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3" descr="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127125"/>
            <a:ext cx="4724400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37D5E-4011-44C8-9E5F-A67E730A8C09}" type="slidenum">
              <a:rPr lang="en-US"/>
              <a:pPr>
                <a:defRPr/>
              </a:pPr>
              <a:t>108</a:t>
            </a:fld>
            <a:endParaRPr lang="th-TH" sz="1400"/>
          </a:p>
        </p:txBody>
      </p:sp>
      <p:pic>
        <p:nvPicPr>
          <p:cNvPr id="107523" name="Picture 2" descr="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38200"/>
            <a:ext cx="7543800" cy="519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A4930-5E45-4DA7-96F8-3CCBC8583341}" type="slidenum">
              <a:rPr lang="en-US"/>
              <a:pPr>
                <a:defRPr/>
              </a:pPr>
              <a:t>109</a:t>
            </a:fld>
            <a:endParaRPr lang="th-TH" sz="1400"/>
          </a:p>
        </p:txBody>
      </p:sp>
      <p:pic>
        <p:nvPicPr>
          <p:cNvPr id="108547" name="Picture 4" descr="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066800"/>
            <a:ext cx="7315200" cy="511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BFB2399-6E50-47C2-B704-7860333305A1}" type="slidenum">
              <a:rPr lang="en-US" smtClean="0"/>
              <a:pPr/>
              <a:t>11</a:t>
            </a:fld>
            <a:endParaRPr lang="th-TH" smtClean="0"/>
          </a:p>
        </p:txBody>
      </p:sp>
      <p:pic>
        <p:nvPicPr>
          <p:cNvPr id="14339" name="Picture 2" descr="DSC0006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0663" y="354013"/>
            <a:ext cx="4230687" cy="3173412"/>
          </a:xfrm>
          <a:noFill/>
        </p:spPr>
      </p:pic>
      <p:pic>
        <p:nvPicPr>
          <p:cNvPr id="14340" name="Picture 3" descr="DSC0001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31775" y="3519488"/>
            <a:ext cx="4176713" cy="3132137"/>
          </a:xfrm>
          <a:noFill/>
        </p:spPr>
      </p:pic>
      <p:pic>
        <p:nvPicPr>
          <p:cNvPr id="14341" name="Picture 4" descr="DSC0002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406900" y="3386138"/>
            <a:ext cx="4356100" cy="3267075"/>
          </a:xfrm>
          <a:noFill/>
        </p:spPr>
      </p:pic>
      <p:pic>
        <p:nvPicPr>
          <p:cNvPr id="14342" name="Picture 5" descr="DSC000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6113" y="342900"/>
            <a:ext cx="4311650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BE1954-7D0D-4FBA-97F2-A7FD973F4629}" type="slidenum">
              <a:rPr lang="en-US"/>
              <a:pPr>
                <a:defRPr/>
              </a:pPr>
              <a:t>110</a:t>
            </a:fld>
            <a:endParaRPr lang="th-TH" sz="1400"/>
          </a:p>
        </p:txBody>
      </p:sp>
      <p:pic>
        <p:nvPicPr>
          <p:cNvPr id="109571" name="Picture 3" descr="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5181600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5" descr="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6963" y="3276600"/>
            <a:ext cx="5430837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FA9125-6C63-4EEC-8D2E-4E60C5BA622F}" type="slidenum">
              <a:rPr lang="en-US"/>
              <a:pPr>
                <a:defRPr/>
              </a:pPr>
              <a:t>111</a:t>
            </a:fld>
            <a:endParaRPr lang="th-TH" sz="1400"/>
          </a:p>
        </p:txBody>
      </p:sp>
      <p:pic>
        <p:nvPicPr>
          <p:cNvPr id="110595" name="Picture 2" descr="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85800"/>
            <a:ext cx="8382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AEB35B-332E-45FC-979B-CE85D2A44BE4}" type="slidenum">
              <a:rPr lang="en-US"/>
              <a:pPr>
                <a:defRPr/>
              </a:pPr>
              <a:t>112</a:t>
            </a:fld>
            <a:endParaRPr lang="th-TH" sz="1400"/>
          </a:p>
        </p:txBody>
      </p:sp>
      <p:pic>
        <p:nvPicPr>
          <p:cNvPr id="177154" name="Picture 1026" descr="MVC-001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8077200" cy="6061075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88BFF-3EF0-4547-BB0C-86C25BF196AB}" type="slidenum">
              <a:rPr lang="en-US"/>
              <a:pPr>
                <a:defRPr/>
              </a:pPr>
              <a:t>113</a:t>
            </a:fld>
            <a:endParaRPr lang="th-TH" sz="1400"/>
          </a:p>
        </p:txBody>
      </p:sp>
      <p:pic>
        <p:nvPicPr>
          <p:cNvPr id="178178" name="Picture 1026" descr="MVC-003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381000"/>
            <a:ext cx="8077200" cy="6065838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A498FB-3B95-4390-AE4A-FF0EB0FD694E}" type="slidenum">
              <a:rPr lang="en-US"/>
              <a:pPr>
                <a:defRPr/>
              </a:pPr>
              <a:t>114</a:t>
            </a:fld>
            <a:endParaRPr lang="th-TH" sz="1400"/>
          </a:p>
        </p:txBody>
      </p:sp>
      <p:pic>
        <p:nvPicPr>
          <p:cNvPr id="180226" name="Picture 1026" descr="MVC-006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8229600" cy="6180138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D62BBA-BD17-4A3F-BA42-444F0EBE6488}" type="slidenum">
              <a:rPr lang="en-US"/>
              <a:pPr>
                <a:defRPr/>
              </a:pPr>
              <a:t>115</a:t>
            </a:fld>
            <a:endParaRPr lang="th-TH" sz="1400"/>
          </a:p>
        </p:txBody>
      </p:sp>
      <p:pic>
        <p:nvPicPr>
          <p:cNvPr id="182274" name="Picture 2" descr="MVC-007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8458200" cy="6351588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8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8E6CAC-C8DE-4321-B897-849B6F6A9D42}" type="slidenum">
              <a:rPr lang="en-US"/>
              <a:pPr>
                <a:defRPr/>
              </a:pPr>
              <a:t>116</a:t>
            </a:fld>
            <a:endParaRPr lang="th-TH" sz="1400"/>
          </a:p>
        </p:txBody>
      </p:sp>
      <p:pic>
        <p:nvPicPr>
          <p:cNvPr id="183298" name="Picture 1026" descr="MVC-002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8305800" cy="6237288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38B4CF-AC73-4936-8C96-5574501035C0}" type="slidenum">
              <a:rPr lang="en-US"/>
              <a:pPr>
                <a:defRPr/>
              </a:pPr>
              <a:t>117</a:t>
            </a:fld>
            <a:endParaRPr lang="th-TH" sz="1400"/>
          </a:p>
        </p:txBody>
      </p:sp>
      <p:pic>
        <p:nvPicPr>
          <p:cNvPr id="184322" name="Picture 1026" descr="MVC-004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304800"/>
            <a:ext cx="8153400" cy="6122988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01A81-FFFE-4F6A-BD74-96F3E963EFDF}" type="slidenum">
              <a:rPr lang="en-US"/>
              <a:pPr>
                <a:defRPr/>
              </a:pPr>
              <a:t>118</a:t>
            </a:fld>
            <a:endParaRPr lang="th-TH" sz="1400"/>
          </a:p>
        </p:txBody>
      </p:sp>
      <p:pic>
        <p:nvPicPr>
          <p:cNvPr id="185346" name="Picture 1026" descr="MVC-005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305800" cy="6237288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073ED-0A8B-45DD-AD29-67C944AD8191}" type="slidenum">
              <a:rPr lang="en-US"/>
              <a:pPr>
                <a:defRPr/>
              </a:pPr>
              <a:t>119</a:t>
            </a:fld>
            <a:endParaRPr lang="th-TH" sz="1400"/>
          </a:p>
        </p:txBody>
      </p:sp>
      <p:pic>
        <p:nvPicPr>
          <p:cNvPr id="188418" name="Picture 2" descr="MVC-002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8153400" cy="6115050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18C3DC-AFB7-4170-96C7-A4E4A504BC1F}" type="slidenum">
              <a:rPr lang="en-US" smtClean="0"/>
              <a:pPr/>
              <a:t>12</a:t>
            </a:fld>
            <a:endParaRPr lang="th-TH" smtClean="0"/>
          </a:p>
        </p:txBody>
      </p:sp>
      <p:pic>
        <p:nvPicPr>
          <p:cNvPr id="16387" name="Picture 2" descr="HHWwal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950" y="44450"/>
            <a:ext cx="4319588" cy="3319463"/>
          </a:xfrm>
          <a:noFill/>
        </p:spPr>
      </p:pic>
      <p:pic>
        <p:nvPicPr>
          <p:cNvPr id="16388" name="Picture 3" descr="drum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 r="14024"/>
          <a:stretch>
            <a:fillRect/>
          </a:stretch>
        </p:blipFill>
        <p:spPr>
          <a:xfrm>
            <a:off x="4572000" y="90488"/>
            <a:ext cx="4392613" cy="3351212"/>
          </a:xfrm>
          <a:noFill/>
        </p:spPr>
      </p:pic>
      <p:pic>
        <p:nvPicPr>
          <p:cNvPr id="16389" name="Picture 4" descr="hazwaste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 r="15497"/>
          <a:stretch>
            <a:fillRect/>
          </a:stretch>
        </p:blipFill>
        <p:spPr>
          <a:xfrm>
            <a:off x="107950" y="3357563"/>
            <a:ext cx="4319588" cy="3305175"/>
          </a:xfrm>
          <a:noFill/>
        </p:spPr>
      </p:pic>
      <p:pic>
        <p:nvPicPr>
          <p:cNvPr id="16390" name="Picture 5" descr="untitled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572000" y="3375025"/>
            <a:ext cx="4392613" cy="32940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BD398E-877A-44E5-AD4B-4176B2F26B8A}" type="slidenum">
              <a:rPr lang="en-US"/>
              <a:pPr>
                <a:defRPr/>
              </a:pPr>
              <a:t>120</a:t>
            </a:fld>
            <a:endParaRPr lang="th-TH" sz="1400"/>
          </a:p>
        </p:txBody>
      </p:sp>
      <p:pic>
        <p:nvPicPr>
          <p:cNvPr id="189442" name="Picture 2" descr="MVC-003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7848600" cy="5894388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300960-FFC1-4E03-A0E1-AE51DD774A16}" type="slidenum">
              <a:rPr lang="en-US"/>
              <a:pPr>
                <a:defRPr/>
              </a:pPr>
              <a:t>121</a:t>
            </a:fld>
            <a:endParaRPr lang="th-TH" sz="1400"/>
          </a:p>
        </p:txBody>
      </p:sp>
      <p:pic>
        <p:nvPicPr>
          <p:cNvPr id="190466" name="Picture 2" descr="MVC-004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8382000" cy="6294438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3BA935-8ED6-486B-90E4-058B0115044B}" type="slidenum">
              <a:rPr lang="en-US"/>
              <a:pPr>
                <a:defRPr/>
              </a:pPr>
              <a:t>122</a:t>
            </a:fld>
            <a:endParaRPr lang="th-TH" sz="1400"/>
          </a:p>
        </p:txBody>
      </p:sp>
      <p:pic>
        <p:nvPicPr>
          <p:cNvPr id="191490" name="Picture 2" descr="MVC-007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8305800" cy="6237288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8233A-54D7-4290-B742-3443D712A95A}" type="slidenum">
              <a:rPr lang="en-US"/>
              <a:pPr>
                <a:defRPr/>
              </a:pPr>
              <a:t>123</a:t>
            </a:fld>
            <a:endParaRPr lang="th-TH" sz="1400"/>
          </a:p>
        </p:txBody>
      </p:sp>
      <p:pic>
        <p:nvPicPr>
          <p:cNvPr id="192514" name="Picture 2" descr="MVC-006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8229600" cy="6180138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E8EC4C-6A88-46FB-A2CC-A00C55905988}" type="slidenum">
              <a:rPr lang="en-US"/>
              <a:pPr>
                <a:defRPr/>
              </a:pPr>
              <a:t>124</a:t>
            </a:fld>
            <a:endParaRPr lang="th-TH" sz="1400"/>
          </a:p>
        </p:txBody>
      </p:sp>
      <p:pic>
        <p:nvPicPr>
          <p:cNvPr id="193538" name="Picture 2" descr="0517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8153400" cy="6108700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E8EC4C-6A88-46FB-A2CC-A00C55905988}" type="slidenum">
              <a:rPr lang="en-US"/>
              <a:pPr>
                <a:defRPr/>
              </a:pPr>
              <a:t>125</a:t>
            </a:fld>
            <a:endParaRPr lang="th-TH" sz="1400"/>
          </a:p>
        </p:txBody>
      </p:sp>
      <p:sp>
        <p:nvSpPr>
          <p:cNvPr id="4" name="Text Placeholder 1"/>
          <p:cNvSpPr>
            <a:spLocks/>
          </p:cNvSpPr>
          <p:nvPr/>
        </p:nvSpPr>
        <p:spPr bwMode="auto">
          <a:xfrm>
            <a:off x="468313" y="2708275"/>
            <a:ext cx="43576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 algn="ctr">
              <a:spcBef>
                <a:spcPct val="20000"/>
              </a:spcBef>
              <a:buFont typeface="Wingdings" pitchFamily="2" charset="2"/>
              <a:buNone/>
            </a:pPr>
            <a:r>
              <a:rPr lang="th-TH" sz="6600" b="1" dirty="0" smtClean="0">
                <a:solidFill>
                  <a:srgbClr val="000000"/>
                </a:solidFill>
                <a:latin typeface="Angsana New" pitchFamily="18" charset="-34"/>
                <a:cs typeface="AngsanaUPC" pitchFamily="18" charset="-34"/>
              </a:rPr>
              <a:t>ขอบคุณ</a:t>
            </a:r>
            <a:r>
              <a:rPr lang="th-TH" sz="6600" b="1" dirty="0">
                <a:solidFill>
                  <a:srgbClr val="000000"/>
                </a:solidFill>
                <a:latin typeface="Angsana New" pitchFamily="18" charset="-34"/>
                <a:cs typeface="AngsanaUPC" pitchFamily="18" charset="-34"/>
              </a:rPr>
              <a:t>ครับ</a:t>
            </a:r>
          </a:p>
        </p:txBody>
      </p:sp>
      <p:pic>
        <p:nvPicPr>
          <p:cNvPr id="5" name="Picture 5" descr="sawadde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7900" y="404813"/>
            <a:ext cx="3589338" cy="6094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8C6804-91D7-4F1E-AFAA-B3B4E3547CD6}" type="slidenum">
              <a:rPr lang="en-US"/>
              <a:pPr>
                <a:defRPr/>
              </a:pPr>
              <a:t>13</a:t>
            </a:fld>
            <a:endParaRPr lang="th-TH" sz="1400"/>
          </a:p>
        </p:txBody>
      </p:sp>
      <p:sp>
        <p:nvSpPr>
          <p:cNvPr id="342019" name="Text Box 3"/>
          <p:cNvSpPr txBox="1">
            <a:spLocks noChangeArrowheads="1"/>
          </p:cNvSpPr>
          <p:nvPr/>
        </p:nvSpPr>
        <p:spPr bwMode="auto">
          <a:xfrm>
            <a:off x="755650" y="1125538"/>
            <a:ext cx="3311525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th-TH" sz="4400" b="1" dirty="0">
                <a:solidFill>
                  <a:srgbClr val="000000"/>
                </a:solidFill>
              </a:rPr>
              <a:t>ติดไฟง่าย</a:t>
            </a:r>
            <a:endParaRPr lang="en-US" sz="4400" b="1" dirty="0">
              <a:solidFill>
                <a:srgbClr val="000000"/>
              </a:solidFill>
            </a:endParaRP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th-TH" sz="4400" b="1" dirty="0">
                <a:solidFill>
                  <a:srgbClr val="000000"/>
                </a:solidFill>
              </a:rPr>
              <a:t>กัดกร่อน</a:t>
            </a:r>
            <a:endParaRPr lang="en-US" sz="4400" b="1" dirty="0">
              <a:solidFill>
                <a:srgbClr val="000000"/>
              </a:solidFill>
            </a:endParaRP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th-TH" sz="4400" b="1" dirty="0">
                <a:solidFill>
                  <a:srgbClr val="000000"/>
                </a:solidFill>
              </a:rPr>
              <a:t>ทำปฏิกิริยาได้ง่าย</a:t>
            </a:r>
            <a:endParaRPr lang="en-US" sz="4400" b="1" dirty="0">
              <a:solidFill>
                <a:srgbClr val="000000"/>
              </a:solidFill>
            </a:endParaRP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th-TH" sz="4400" b="1" dirty="0">
                <a:solidFill>
                  <a:srgbClr val="000000"/>
                </a:solidFill>
              </a:rPr>
              <a:t>ความเป็น</a:t>
            </a:r>
            <a:r>
              <a:rPr lang="th-TH" sz="4400" b="1" dirty="0" smtClean="0">
                <a:solidFill>
                  <a:srgbClr val="000000"/>
                </a:solidFill>
              </a:rPr>
              <a:t>พิษ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th-TH" sz="4400" b="1" dirty="0" smtClean="0">
                <a:solidFill>
                  <a:srgbClr val="000000"/>
                </a:solidFill>
              </a:rPr>
              <a:t>มีเชื้อโรคปะปน</a:t>
            </a:r>
            <a:endParaRPr lang="th-TH" sz="4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420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5913" y="2027238"/>
            <a:ext cx="4767262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7950" y="101600"/>
            <a:ext cx="8208466" cy="92333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5400" b="1" dirty="0" smtClean="0">
                <a:solidFill>
                  <a:schemeClr val="bg1"/>
                </a:solidFill>
                <a:latin typeface="Angsana New" pitchFamily="18" charset="-34"/>
                <a:cs typeface="AngsanaUPC" pitchFamily="18" charset="-34"/>
              </a:rPr>
              <a:t>3</a:t>
            </a:r>
            <a:r>
              <a:rPr lang="th-TH" sz="5400" b="1" dirty="0">
                <a:solidFill>
                  <a:schemeClr val="bg1"/>
                </a:solidFill>
                <a:cs typeface="AngsanaUPC" pitchFamily="18" charset="-34"/>
              </a:rPr>
              <a:t>. ลักษณะสมบัติของของเสียอันตราย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19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CF3508-2470-440D-8070-ABFBB814F98D}" type="slidenum">
              <a:rPr lang="en-US"/>
              <a:pPr>
                <a:defRPr/>
              </a:pPr>
              <a:t>14</a:t>
            </a:fld>
            <a:endParaRPr lang="th-TH" sz="1400"/>
          </a:p>
        </p:txBody>
      </p:sp>
      <p:sp>
        <p:nvSpPr>
          <p:cNvPr id="343042" name="Text Box 2"/>
          <p:cNvSpPr txBox="1">
            <a:spLocks noChangeArrowheads="1"/>
          </p:cNvSpPr>
          <p:nvPr/>
        </p:nvSpPr>
        <p:spPr bwMode="auto">
          <a:xfrm>
            <a:off x="222250" y="177800"/>
            <a:ext cx="8382000" cy="30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30000"/>
              </a:spcBef>
              <a:buFont typeface="Wingdings" pitchFamily="2" charset="2"/>
              <a:buChar char="q"/>
            </a:pPr>
            <a:r>
              <a:rPr lang="th-TH" sz="6600" b="1" dirty="0">
                <a:solidFill>
                  <a:srgbClr val="000000"/>
                </a:solidFill>
              </a:rPr>
              <a:t>การติดไฟได้ง่าย</a:t>
            </a:r>
            <a:endParaRPr lang="en-US" sz="6600" b="1" dirty="0">
              <a:solidFill>
                <a:srgbClr val="000000"/>
              </a:solidFill>
            </a:endParaRPr>
          </a:p>
          <a:p>
            <a:pPr marL="1303338" lvl="1" indent="-590550">
              <a:spcBef>
                <a:spcPct val="30000"/>
              </a:spcBef>
              <a:buFont typeface="Wingdings" pitchFamily="2" charset="2"/>
              <a:buChar char="v"/>
            </a:pPr>
            <a:r>
              <a:rPr lang="th-TH" sz="5400" b="1" dirty="0">
                <a:solidFill>
                  <a:srgbClr val="000000"/>
                </a:solidFill>
                <a:cs typeface="AngsanaUPC" pitchFamily="18" charset="-34"/>
              </a:rPr>
              <a:t>เป็นของเหลวที่มีจุดวาบไฟต่ำกว่า</a:t>
            </a:r>
            <a:r>
              <a:rPr lang="en-US" sz="5400" b="1" dirty="0">
                <a:solidFill>
                  <a:srgbClr val="000000"/>
                </a:solidFill>
                <a:cs typeface="AngsanaUPC" pitchFamily="18" charset="-34"/>
              </a:rPr>
              <a:t> 60</a:t>
            </a:r>
            <a:r>
              <a:rPr lang="en-US" sz="5400" b="1" dirty="0">
                <a:solidFill>
                  <a:srgbClr val="000000"/>
                </a:solidFill>
                <a:cs typeface="AngsanaUPC" pitchFamily="18" charset="-34"/>
                <a:sym typeface="Symbol" pitchFamily="18" charset="2"/>
              </a:rPr>
              <a:t></a:t>
            </a:r>
            <a:r>
              <a:rPr lang="en-US" sz="5400" b="1" dirty="0">
                <a:solidFill>
                  <a:srgbClr val="000000"/>
                </a:solidFill>
                <a:cs typeface="AngsanaUPC" pitchFamily="18" charset="-34"/>
              </a:rPr>
              <a:t>C (140 </a:t>
            </a:r>
            <a:r>
              <a:rPr lang="en-US" sz="5400" b="1" dirty="0">
                <a:solidFill>
                  <a:srgbClr val="000000"/>
                </a:solidFill>
                <a:cs typeface="AngsanaUPC" pitchFamily="18" charset="-34"/>
                <a:sym typeface="Symbol" pitchFamily="18" charset="2"/>
              </a:rPr>
              <a:t></a:t>
            </a:r>
            <a:r>
              <a:rPr lang="en-US" sz="5400" b="1" dirty="0">
                <a:solidFill>
                  <a:srgbClr val="000000"/>
                </a:solidFill>
                <a:cs typeface="AngsanaUPC" pitchFamily="18" charset="-34"/>
              </a:rPr>
              <a:t>F</a:t>
            </a:r>
            <a:r>
              <a:rPr lang="en-US" sz="5400" b="1" dirty="0" smtClean="0">
                <a:solidFill>
                  <a:srgbClr val="000000"/>
                </a:solidFill>
                <a:cs typeface="AngsanaUPC" pitchFamily="18" charset="-34"/>
              </a:rPr>
              <a:t>).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933056"/>
            <a:ext cx="3894934" cy="258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068960"/>
            <a:ext cx="2520280" cy="258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3640" y="2852936"/>
            <a:ext cx="3240360" cy="277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0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2" grpId="0" build="p" bldLvl="2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CF3508-2470-440D-8070-ABFBB814F98D}" type="slidenum">
              <a:rPr lang="en-US"/>
              <a:pPr>
                <a:defRPr/>
              </a:pPr>
              <a:t>15</a:t>
            </a:fld>
            <a:endParaRPr lang="th-TH" sz="140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44016" y="133464"/>
            <a:ext cx="529208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lvl="1" indent="-533400">
              <a:spcBef>
                <a:spcPct val="30000"/>
              </a:spcBef>
              <a:buFont typeface="Wingdings" pitchFamily="2" charset="2"/>
              <a:buChar char="v"/>
            </a:pPr>
            <a:r>
              <a:rPr lang="th-TH" sz="4000" b="1" dirty="0" smtClean="0">
                <a:solidFill>
                  <a:srgbClr val="000000"/>
                </a:solidFill>
                <a:cs typeface="AngsanaUPC" pitchFamily="18" charset="-34"/>
              </a:rPr>
              <a:t>เป็นสารที่ไม่ใช่ของเหลวแต่สามารถลุกเป็นไฟได้เมื่อมีการเสียดสี หรือเมื่อดูดความชื้น หรือเมื่อเกิดการเปลี่ยนแปลงทางเคมีเองภายในสารนั้น ไม่ใช่ของเหลวแต่สามารถเป็นเหตุให้เกิดเพลิงไหม้เมื่อเกิดการเสียดสี เกิดความชื้น หรือเกิดการเปลี่ยนแปลงทางเคมีที่อุณหภูมิและความดันมาตรฐาน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3103" y="0"/>
            <a:ext cx="3840897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1804D0-C783-45CA-9177-B9862B9D24B5}" type="slidenum">
              <a:rPr lang="en-US"/>
              <a:pPr>
                <a:defRPr/>
              </a:pPr>
              <a:t>16</a:t>
            </a:fld>
            <a:endParaRPr lang="th-TH" dirty="0"/>
          </a:p>
        </p:txBody>
      </p:sp>
      <p:sp>
        <p:nvSpPr>
          <p:cNvPr id="395267" name="Text Box 3"/>
          <p:cNvSpPr txBox="1">
            <a:spLocks noChangeArrowheads="1"/>
          </p:cNvSpPr>
          <p:nvPr/>
        </p:nvSpPr>
        <p:spPr bwMode="auto">
          <a:xfrm>
            <a:off x="6352" y="-26988"/>
            <a:ext cx="60778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303338" lvl="1" indent="-590550">
              <a:spcBef>
                <a:spcPct val="30000"/>
              </a:spcBef>
              <a:buFont typeface="Wingdings" pitchFamily="2" charset="2"/>
              <a:buChar char="v"/>
            </a:pPr>
            <a:r>
              <a:rPr lang="th-TH" sz="4800" b="1" dirty="0" smtClean="0">
                <a:solidFill>
                  <a:srgbClr val="000000"/>
                </a:solidFill>
                <a:cs typeface="AngsanaUPC" pitchFamily="18" charset="-34"/>
              </a:rPr>
              <a:t>เป็นก๊าซอัดที่จุดระเบิดได้</a:t>
            </a:r>
            <a:endParaRPr lang="en-US" sz="4800" b="1" dirty="0" smtClean="0">
              <a:solidFill>
                <a:srgbClr val="000000"/>
              </a:solidFill>
              <a:cs typeface="AngsanaUPC" pitchFamily="18" charset="-34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3966155"/>
            <a:ext cx="64442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303338" lvl="1" indent="-590550">
              <a:spcBef>
                <a:spcPct val="30000"/>
              </a:spcBef>
              <a:buFont typeface="Wingdings" pitchFamily="2" charset="2"/>
              <a:buChar char="v"/>
            </a:pPr>
            <a:r>
              <a:rPr lang="th-TH" sz="4800" b="1" dirty="0" smtClean="0">
                <a:solidFill>
                  <a:srgbClr val="000000"/>
                </a:solidFill>
                <a:cs typeface="AngsanaUPC" pitchFamily="18" charset="-34"/>
              </a:rPr>
              <a:t>สารออกซิไดซ์</a:t>
            </a:r>
            <a:r>
              <a:rPr lang="th-TH" sz="4800" b="1" dirty="0" err="1" smtClean="0">
                <a:solidFill>
                  <a:srgbClr val="000000"/>
                </a:solidFill>
                <a:cs typeface="AngsanaUPC" pitchFamily="18" charset="-34"/>
              </a:rPr>
              <a:t>เซอร์</a:t>
            </a:r>
            <a:endParaRPr lang="th-TH" sz="4800" b="1" dirty="0">
              <a:solidFill>
                <a:srgbClr val="000000"/>
              </a:solidFill>
              <a:cs typeface="AngsanaUPC" pitchFamily="18" charset="-3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8500" y="2"/>
            <a:ext cx="20955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9" y="1196754"/>
            <a:ext cx="2952328" cy="269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5" y="4941168"/>
            <a:ext cx="1877194" cy="187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3240" y="4941168"/>
            <a:ext cx="1916832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00600" y="4941168"/>
            <a:ext cx="2771800" cy="187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6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B194E-BA5D-4F73-8608-3D208E5BF7A9}" type="slidenum">
              <a:rPr lang="en-US"/>
              <a:pPr>
                <a:defRPr/>
              </a:pPr>
              <a:t>17</a:t>
            </a:fld>
            <a:endParaRPr lang="th-TH" sz="1400"/>
          </a:p>
        </p:txBody>
      </p:sp>
      <p:sp>
        <p:nvSpPr>
          <p:cNvPr id="344066" name="Text Box 2"/>
          <p:cNvSpPr txBox="1">
            <a:spLocks noChangeArrowheads="1"/>
          </p:cNvSpPr>
          <p:nvPr/>
        </p:nvSpPr>
        <p:spPr bwMode="auto">
          <a:xfrm>
            <a:off x="323850" y="188913"/>
            <a:ext cx="83820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>
              <a:spcBef>
                <a:spcPct val="30000"/>
              </a:spcBef>
              <a:buFont typeface="Wingdings" pitchFamily="2" charset="2"/>
              <a:buChar char="q"/>
            </a:pPr>
            <a:r>
              <a:rPr lang="th-TH" sz="4400" b="1" dirty="0">
                <a:solidFill>
                  <a:srgbClr val="000000"/>
                </a:solidFill>
              </a:rPr>
              <a:t>สารกัดกร่อน </a:t>
            </a:r>
            <a:endParaRPr lang="en-US" sz="4400" b="1" dirty="0">
              <a:solidFill>
                <a:srgbClr val="000000"/>
              </a:solidFill>
            </a:endParaRPr>
          </a:p>
          <a:p>
            <a:pPr marL="1303338" lvl="1" indent="-590550">
              <a:spcBef>
                <a:spcPct val="30000"/>
              </a:spcBef>
              <a:buFont typeface="Wingdings" pitchFamily="2" charset="2"/>
              <a:buChar char="v"/>
            </a:pPr>
            <a:r>
              <a:rPr lang="th-TH" sz="4400" b="1" dirty="0">
                <a:solidFill>
                  <a:srgbClr val="000000"/>
                </a:solidFill>
              </a:rPr>
              <a:t>เป็นของเหลวและมีค่าความเป็นกรด-ด่างน้อยกว่าหรือเท่ากับ 2 หรือสูงกว่าหรือเท่ากับ 12.5</a:t>
            </a:r>
            <a:endParaRPr lang="en-US" sz="4400" b="1" dirty="0">
              <a:solidFill>
                <a:srgbClr val="000000"/>
              </a:solidFill>
            </a:endParaRPr>
          </a:p>
          <a:p>
            <a:pPr marL="1303338" lvl="1" indent="-590550">
              <a:spcBef>
                <a:spcPct val="30000"/>
              </a:spcBef>
              <a:buFont typeface="Wingdings" pitchFamily="2" charset="2"/>
              <a:buChar char="v"/>
            </a:pPr>
            <a:r>
              <a:rPr lang="th-TH" sz="4400" b="1" dirty="0">
                <a:solidFill>
                  <a:srgbClr val="000000"/>
                </a:solidFill>
              </a:rPr>
              <a:t>ของเหลวที่กัดกร่อนเหล็กมากกว่า </a:t>
            </a:r>
            <a:r>
              <a:rPr lang="en-US" sz="4400" b="1" dirty="0">
                <a:solidFill>
                  <a:srgbClr val="000000"/>
                </a:solidFill>
              </a:rPr>
              <a:t>6.35 </a:t>
            </a:r>
            <a:r>
              <a:rPr lang="th-TH" sz="4400" b="1" dirty="0" err="1">
                <a:solidFill>
                  <a:srgbClr val="000000"/>
                </a:solidFill>
              </a:rPr>
              <a:t>มม.</a:t>
            </a:r>
            <a:r>
              <a:rPr lang="en-US" sz="4400" b="1" dirty="0">
                <a:solidFill>
                  <a:srgbClr val="000000"/>
                </a:solidFill>
              </a:rPr>
              <a:t> (0.250 </a:t>
            </a:r>
            <a:r>
              <a:rPr lang="th-TH" sz="4400" b="1" dirty="0">
                <a:solidFill>
                  <a:srgbClr val="000000"/>
                </a:solidFill>
              </a:rPr>
              <a:t>นิ้ว</a:t>
            </a:r>
            <a:r>
              <a:rPr lang="en-US" sz="4400" b="1" dirty="0">
                <a:solidFill>
                  <a:srgbClr val="000000"/>
                </a:solidFill>
              </a:rPr>
              <a:t>) </a:t>
            </a:r>
            <a:r>
              <a:rPr lang="th-TH" sz="4400" b="1" dirty="0">
                <a:solidFill>
                  <a:srgbClr val="000000"/>
                </a:solidFill>
              </a:rPr>
              <a:t>ต่อปีในการทดสอบที่อุณหภูมิ</a:t>
            </a:r>
            <a:r>
              <a:rPr lang="en-US" sz="4400" b="1" dirty="0">
                <a:solidFill>
                  <a:srgbClr val="000000"/>
                </a:solidFill>
              </a:rPr>
              <a:t> 55 </a:t>
            </a:r>
            <a:r>
              <a:rPr lang="en-US" sz="4400" b="1" dirty="0">
                <a:solidFill>
                  <a:srgbClr val="000000"/>
                </a:solidFill>
                <a:sym typeface="Symbol" pitchFamily="18" charset="2"/>
              </a:rPr>
              <a:t></a:t>
            </a:r>
            <a:r>
              <a:rPr lang="en-US" sz="4400" b="1" dirty="0">
                <a:solidFill>
                  <a:srgbClr val="000000"/>
                </a:solidFill>
              </a:rPr>
              <a:t>C (130</a:t>
            </a:r>
            <a:r>
              <a:rPr lang="en-US" sz="4400" b="1" dirty="0">
                <a:solidFill>
                  <a:srgbClr val="000000"/>
                </a:solidFill>
                <a:sym typeface="Symbol" pitchFamily="18" charset="2"/>
              </a:rPr>
              <a:t></a:t>
            </a:r>
            <a:r>
              <a:rPr lang="en-US" sz="4400" b="1" dirty="0">
                <a:solidFill>
                  <a:srgbClr val="000000"/>
                </a:solidFill>
              </a:rPr>
              <a:t>F).</a:t>
            </a:r>
            <a:endParaRPr lang="th-TH" sz="4400" b="1" dirty="0">
              <a:solidFill>
                <a:srgbClr val="000000"/>
              </a:solidFill>
            </a:endParaRPr>
          </a:p>
        </p:txBody>
      </p:sp>
      <p:pic>
        <p:nvPicPr>
          <p:cNvPr id="344067" name="Picture 3" descr="corrosive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675" y="4652963"/>
            <a:ext cx="194468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8" name="Picture 4" descr="Hydrochloric_acid_ammon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4581525"/>
            <a:ext cx="1944687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4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4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4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66" grpId="0" build="p" bldLvl="2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F042A-2BDA-4EA8-9C95-129B957717CA}" type="slidenum">
              <a:rPr lang="en-US"/>
              <a:pPr>
                <a:defRPr/>
              </a:pPr>
              <a:t>18</a:t>
            </a:fld>
            <a:endParaRPr lang="th-TH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57188" y="2786063"/>
            <a:ext cx="33512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Hydrochloric acid (</a:t>
            </a:r>
            <a:r>
              <a:rPr lang="en-US" sz="3600" b="1" dirty="0" err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HCl</a:t>
            </a:r>
            <a:r>
              <a:rPr 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)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4355976" y="3214690"/>
            <a:ext cx="41764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Sodium </a:t>
            </a:r>
            <a:r>
              <a:rPr lang="en-US" sz="36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hydroxide (</a:t>
            </a:r>
            <a:r>
              <a:rPr lang="en-US" sz="3600" b="1" dirty="0" err="1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NaOH</a:t>
            </a:r>
            <a:r>
              <a:rPr lang="en-US" sz="36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lang="en-US" sz="36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4429126" y="6072188"/>
            <a:ext cx="3714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spcBef>
                <a:spcPct val="30000"/>
              </a:spcBef>
            </a:pPr>
            <a:r>
              <a:rPr 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Hydrogen </a:t>
            </a:r>
            <a:r>
              <a:rPr lang="en-US" sz="36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peroxide (H</a:t>
            </a:r>
            <a:r>
              <a:rPr lang="en-US" sz="3600" b="1" baseline="-25000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en-US" sz="36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O</a:t>
            </a:r>
            <a:r>
              <a:rPr lang="en-US" sz="3600" b="1" baseline="-25000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en-US" sz="36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lang="en-US" sz="36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486" name="Text Box 3"/>
          <p:cNvSpPr txBox="1">
            <a:spLocks noChangeArrowheads="1"/>
          </p:cNvSpPr>
          <p:nvPr/>
        </p:nvSpPr>
        <p:spPr bwMode="auto">
          <a:xfrm>
            <a:off x="357189" y="6211888"/>
            <a:ext cx="36433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spcBef>
                <a:spcPct val="30000"/>
              </a:spcBef>
            </a:pPr>
            <a:r>
              <a:rPr 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Sulfuric acid (H</a:t>
            </a:r>
            <a:r>
              <a:rPr lang="en-US" sz="3600" b="1" baseline="-250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SO</a:t>
            </a:r>
            <a:r>
              <a:rPr lang="en-US" sz="3600" b="1" baseline="-250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4</a:t>
            </a:r>
            <a:r>
              <a:rPr 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)</a:t>
            </a:r>
          </a:p>
        </p:txBody>
      </p:sp>
      <p:pic>
        <p:nvPicPr>
          <p:cNvPr id="20487" name="Picture 2" descr="http://2.imimg.com/data2/LS/LK/MY-3063069/hcl-acid-250x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4" y="214313"/>
            <a:ext cx="2571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4" descr="http://img.tootoo.com/mytootoo/upload/52/522713/product/522713_9ca020c1667f0e7eed34e0bc6fc95b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214314"/>
            <a:ext cx="3071812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6" descr="http://product-image.tradeindia.com/00351552/b/1/Sulfuric-Acid-H2SO4-C-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34290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8" descr="http://www.thefirstaidkits.com/uploads1/products/img3/8665948_12479593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714752"/>
            <a:ext cx="2347912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4FB11-2A72-4A9C-B9A3-78A313CC6DE9}" type="slidenum">
              <a:rPr lang="en-US"/>
              <a:pPr>
                <a:defRPr/>
              </a:pPr>
              <a:t>19</a:t>
            </a:fld>
            <a:endParaRPr lang="th-TH" sz="1400"/>
          </a:p>
        </p:txBody>
      </p:sp>
      <p:sp>
        <p:nvSpPr>
          <p:cNvPr id="345090" name="Text Box 2"/>
          <p:cNvSpPr txBox="1">
            <a:spLocks noChangeArrowheads="1"/>
          </p:cNvSpPr>
          <p:nvPr/>
        </p:nvSpPr>
        <p:spPr bwMode="auto">
          <a:xfrm>
            <a:off x="107950" y="131763"/>
            <a:ext cx="882015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>
              <a:spcBef>
                <a:spcPct val="30000"/>
              </a:spcBef>
              <a:buFont typeface="Wingdings" pitchFamily="2" charset="2"/>
              <a:buChar char="q"/>
            </a:pPr>
            <a:r>
              <a:rPr lang="th-TH" sz="4400" b="1">
                <a:solidFill>
                  <a:srgbClr val="000000"/>
                </a:solidFill>
              </a:rPr>
              <a:t>ทำปฏิกิริยาได้ง่าย</a:t>
            </a:r>
            <a:endParaRPr lang="en-US" sz="4400" b="1">
              <a:solidFill>
                <a:srgbClr val="000000"/>
              </a:solidFill>
            </a:endParaRPr>
          </a:p>
          <a:p>
            <a:pPr marL="1303338" lvl="1" indent="-590550">
              <a:spcBef>
                <a:spcPct val="30000"/>
              </a:spcBef>
              <a:buFont typeface="Wingdings" pitchFamily="2" charset="2"/>
              <a:buChar char="v"/>
            </a:pP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เป็นสารที่มีสภาพไม่คงตัว สามารถทำปฏิกิริยาได้อย่างรวดเร็วและรุนแรงโดยไม่มีการระเบิดเกิดขึ้น</a:t>
            </a:r>
            <a:endParaRPr lang="en-US" sz="4000" b="1">
              <a:solidFill>
                <a:srgbClr val="000000"/>
              </a:solidFill>
              <a:cs typeface="AngsanaUPC" pitchFamily="18" charset="-34"/>
            </a:endParaRPr>
          </a:p>
          <a:p>
            <a:pPr marL="1303338" lvl="1" indent="-590550">
              <a:spcBef>
                <a:spcPct val="30000"/>
              </a:spcBef>
              <a:buFont typeface="Wingdings" pitchFamily="2" charset="2"/>
              <a:buChar char="v"/>
            </a:pP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ทำปฏิกิริยาอย่างรุนแรงกับน้ำ</a:t>
            </a:r>
            <a:endParaRPr lang="en-US" sz="4000" b="1">
              <a:solidFill>
                <a:srgbClr val="000000"/>
              </a:solidFill>
              <a:cs typeface="AngsanaUPC" pitchFamily="18" charset="-34"/>
            </a:endParaRPr>
          </a:p>
          <a:p>
            <a:pPr marL="1303338" lvl="1" indent="-590550">
              <a:spcBef>
                <a:spcPct val="30000"/>
              </a:spcBef>
              <a:buFont typeface="Wingdings" pitchFamily="2" charset="2"/>
              <a:buChar char="v"/>
            </a:pP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เมื่อรวมกับน้ำจะได้ของผสมที่ระเบิดได้</a:t>
            </a:r>
            <a:endParaRPr lang="en-US" sz="4000" b="1">
              <a:solidFill>
                <a:srgbClr val="000000"/>
              </a:solidFill>
              <a:cs typeface="AngsanaUPC" pitchFamily="18" charset="-34"/>
            </a:endParaRPr>
          </a:p>
          <a:p>
            <a:pPr marL="1303338" lvl="1" indent="-590550">
              <a:spcBef>
                <a:spcPct val="30000"/>
              </a:spcBef>
              <a:buFont typeface="Wingdings" pitchFamily="2" charset="2"/>
              <a:buChar char="v"/>
            </a:pP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เมื่อรวมกับน้ำ จะทำให้เกิดก๊าซพิษ ไอพิษ หรือควันพิษในปริมาณที่เป็นอันตรายต่อสุขภาพของมนุษย์หรือสิ่งแวดล้อม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5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5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5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5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5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090" grpId="0" build="p" bldLvl="2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3C5E0D-83D2-4992-ADDC-A75870A1A01D}" type="slidenum">
              <a:rPr lang="en-US"/>
              <a:pPr>
                <a:defRPr/>
              </a:pPr>
              <a:t>2</a:t>
            </a:fld>
            <a:endParaRPr lang="th-TH" sz="1400"/>
          </a:p>
        </p:txBody>
      </p:sp>
      <p:sp>
        <p:nvSpPr>
          <p:cNvPr id="5" name="Rounded Rectangle 4"/>
          <p:cNvSpPr/>
          <p:nvPr/>
        </p:nvSpPr>
        <p:spPr>
          <a:xfrm>
            <a:off x="107950" y="44450"/>
            <a:ext cx="2592388" cy="1081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0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8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เนื้อหา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7504" y="1196975"/>
            <a:ext cx="889317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th-TH" sz="4800" b="1" dirty="0" smtClean="0">
                <a:solidFill>
                  <a:srgbClr val="000000"/>
                </a:solidFill>
                <a:cs typeface="AngsanaUPC" pitchFamily="18" charset="-34"/>
              </a:rPr>
              <a:t>นิยาม</a:t>
            </a:r>
            <a:endParaRPr lang="en-US" sz="4800" b="1" dirty="0" smtClean="0">
              <a:solidFill>
                <a:srgbClr val="000000"/>
              </a:solidFill>
              <a:cs typeface="AngsanaUPC" pitchFamily="18" charset="-34"/>
            </a:endParaRPr>
          </a:p>
          <a:p>
            <a:pPr marL="533400" indent="-533400"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th-TH" sz="4800" b="1" dirty="0" smtClean="0">
                <a:solidFill>
                  <a:srgbClr val="000099"/>
                </a:solidFill>
                <a:cs typeface="AngsanaUPC" pitchFamily="18" charset="-34"/>
              </a:rPr>
              <a:t>แหล่งที่มาของของเสียอันตราย</a:t>
            </a:r>
          </a:p>
          <a:p>
            <a:pPr marL="533400" indent="-533400"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th-TH" sz="4800" b="1" dirty="0" smtClean="0">
                <a:solidFill>
                  <a:srgbClr val="000099"/>
                </a:solidFill>
                <a:cs typeface="AngsanaUPC" pitchFamily="18" charset="-34"/>
              </a:rPr>
              <a:t>ลักษณะสมบัติของของเสียอันตราย</a:t>
            </a:r>
            <a:endParaRPr lang="en-US" sz="4800" b="1" dirty="0" smtClean="0">
              <a:solidFill>
                <a:srgbClr val="000099"/>
              </a:solidFill>
              <a:cs typeface="AngsanaUPC" pitchFamily="18" charset="-34"/>
            </a:endParaRPr>
          </a:p>
          <a:p>
            <a:pPr marL="533400" indent="-533400"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th-TH" sz="4800" b="1" dirty="0" smtClean="0">
                <a:solidFill>
                  <a:srgbClr val="000000"/>
                </a:solidFill>
                <a:cs typeface="AngsanaUPC" pitchFamily="18" charset="-34"/>
              </a:rPr>
              <a:t>แนวคิดเกี่ยวกับการจัดการของเสียอันตราย</a:t>
            </a:r>
          </a:p>
          <a:p>
            <a:pPr marL="533400" indent="-533400"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th-TH" sz="4800" b="1" dirty="0" smtClean="0">
                <a:solidFill>
                  <a:srgbClr val="000099"/>
                </a:solidFill>
                <a:cs typeface="AngsanaUPC" pitchFamily="18" charset="-34"/>
              </a:rPr>
              <a:t>การจัดการของเสียอันตรายจากชุมชน</a:t>
            </a:r>
            <a:endParaRPr lang="en-US" sz="4800" b="1" dirty="0" smtClean="0">
              <a:solidFill>
                <a:srgbClr val="000099"/>
              </a:solidFill>
              <a:cs typeface="AngsanaUPC" pitchFamily="18" charset="-34"/>
            </a:endParaRPr>
          </a:p>
          <a:p>
            <a:pPr marL="533400" indent="-533400"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th-TH" sz="4800" b="1" dirty="0" smtClean="0">
                <a:cs typeface="AngsanaUPC" pitchFamily="18" charset="-34"/>
              </a:rPr>
              <a:t>การจัดการมูลฝอยติดเชื้อ</a:t>
            </a:r>
            <a:endParaRPr lang="th-TH" sz="4800" b="1" dirty="0"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0BF8FD-D7C2-4C26-BDA3-7DBAC08B8AF8}" type="slidenum">
              <a:rPr lang="en-US"/>
              <a:pPr>
                <a:defRPr/>
              </a:pPr>
              <a:t>20</a:t>
            </a:fld>
            <a:endParaRPr lang="th-TH"/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51520" y="4929190"/>
            <a:ext cx="87129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30000"/>
              </a:spcBef>
            </a:pPr>
            <a:r>
              <a:rPr lang="en-US" sz="32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CaC</a:t>
            </a:r>
            <a:r>
              <a:rPr lang="en-US" sz="3200" b="1" baseline="-25000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en-US" sz="32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+ 2H</a:t>
            </a:r>
            <a:r>
              <a:rPr lang="en-US" sz="3200" b="1" baseline="-25000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en-US" sz="32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O </a:t>
            </a:r>
            <a:r>
              <a:rPr lang="pt-BR" sz="32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→ C</a:t>
            </a:r>
            <a:r>
              <a:rPr lang="pt-BR" sz="3200" b="1" baseline="-25000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pt-BR" sz="32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H</a:t>
            </a:r>
            <a:r>
              <a:rPr lang="pt-BR" sz="3200" b="1" baseline="-25000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pt-BR" sz="32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(acetylene)+ Ca(OH)</a:t>
            </a:r>
            <a:r>
              <a:rPr lang="pt-BR" sz="3200" b="1" baseline="-25000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2 </a:t>
            </a:r>
            <a:r>
              <a:rPr lang="pt-BR" sz="32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(Calcium hydroxide)</a:t>
            </a:r>
            <a:endParaRPr 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3556" name="Picture 8" descr="http://image.made-in-china.com/4f0j00EetTWLbfFlgH/Calcium-Carb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9" y="1071565"/>
            <a:ext cx="340677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4643438" y="2000251"/>
            <a:ext cx="378621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4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Calcium carbide, CaC</a:t>
            </a:r>
            <a:r>
              <a:rPr lang="en-US" sz="4400" b="1" baseline="-250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2</a:t>
            </a:r>
            <a:endParaRPr lang="en-US" sz="44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3BEBC-DA9B-4913-9C95-89B5472BFD33}" type="slidenum">
              <a:rPr lang="en-US"/>
              <a:pPr>
                <a:defRPr/>
              </a:pPr>
              <a:t>21</a:t>
            </a:fld>
            <a:endParaRPr lang="th-TH" sz="1400"/>
          </a:p>
        </p:txBody>
      </p:sp>
      <p:sp>
        <p:nvSpPr>
          <p:cNvPr id="346114" name="Text Box 2"/>
          <p:cNvSpPr txBox="1">
            <a:spLocks noChangeArrowheads="1"/>
          </p:cNvSpPr>
          <p:nvPr/>
        </p:nvSpPr>
        <p:spPr bwMode="auto">
          <a:xfrm>
            <a:off x="34925" y="584200"/>
            <a:ext cx="91630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03338" lvl="1" indent="-590550">
              <a:spcBef>
                <a:spcPct val="30000"/>
              </a:spcBef>
              <a:buFont typeface="Wingdings" pitchFamily="2" charset="2"/>
              <a:buChar char="v"/>
            </a:pP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เป็นสารที่มีองค์ประกอบของไซยาไนด์หรือซัลไฟด์  เมื่อต้องอยู่ในสภาวะแวดล้อมที่มีค่าความเป็นกรดด่าง (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pH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) ระหว่าง  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2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  ถึง  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11.5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  แล้ว  สามารถก่อให้เกิดก๊าซพิษ  ไอพิษ  หรือควันพิษขึ้นในปริมาณที่อาจก่อให้เกิดอันตรายต่อสุขภาพบุคคลและสิ่งแวดล้อมได้</a:t>
            </a:r>
          </a:p>
          <a:p>
            <a:pPr marL="1303338" lvl="1" indent="-590550">
              <a:spcBef>
                <a:spcPct val="30000"/>
              </a:spcBef>
              <a:buFont typeface="Wingdings" pitchFamily="2" charset="2"/>
              <a:buChar char="v"/>
            </a:pP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เป็นสารซึ่งเมื่อถูกทำให้ร้อนในที่จำกัดจะก่อให้เกิดปฏิกิริยาระเบิดรุนแรงได้</a:t>
            </a:r>
          </a:p>
          <a:p>
            <a:pPr marL="1303338" lvl="1" indent="-590550">
              <a:spcBef>
                <a:spcPct val="30000"/>
              </a:spcBef>
              <a:buFont typeface="Wingdings" pitchFamily="2" charset="2"/>
              <a:buChar char="v"/>
            </a:pP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เป็นสารซึ่งสามารถระเบิดได้ทันที  หรือเกิดปฏิกิริยาระเบิดได้  ในสภาวะอุณหภูมิและความดันมาตรฐาน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14" grpId="0" build="p" bldLvl="2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D6A157-E7B3-488D-8D2E-2FFD2B287D72}" type="slidenum">
              <a:rPr lang="en-US"/>
              <a:pPr>
                <a:defRPr/>
              </a:pPr>
              <a:t>22</a:t>
            </a:fld>
            <a:endParaRPr lang="th-TH" sz="1400"/>
          </a:p>
        </p:txBody>
      </p:sp>
      <p:sp>
        <p:nvSpPr>
          <p:cNvPr id="347138" name="Text Box 2"/>
          <p:cNvSpPr txBox="1">
            <a:spLocks noChangeArrowheads="1"/>
          </p:cNvSpPr>
          <p:nvPr/>
        </p:nvSpPr>
        <p:spPr bwMode="auto">
          <a:xfrm>
            <a:off x="323850" y="188913"/>
            <a:ext cx="8382000" cy="511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lang="th-TH" sz="4400" b="1">
                <a:solidFill>
                  <a:srgbClr val="000000"/>
                </a:solidFill>
              </a:rPr>
              <a:t>ความเป็นพิษ</a:t>
            </a:r>
            <a:r>
              <a:rPr lang="en-US" sz="4400" b="1">
                <a:solidFill>
                  <a:srgbClr val="000000"/>
                </a:solidFill>
                <a:cs typeface="Times New Roman" pitchFamily="18" charset="0"/>
              </a:rPr>
              <a:t> 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v"/>
            </a:pPr>
            <a:r>
              <a:rPr lang="th-TH" sz="4400" b="1">
                <a:solidFill>
                  <a:srgbClr val="000000"/>
                </a:solidFill>
              </a:rPr>
              <a:t>ของเสียที่ก่อให้เกิดอันตรายหรือทำให้เสียชีวิตเมื่อเข้าสู่ร่างกายหรือถูกดูดซึม (เช่น มีส่วนประกอบของปรอท ตะกั่ว เป็นต้น)  เมื่อของเสียประเภทสารพิษถูกกำจัด อาจมีการปนเปื้อนของของเหลวจากของเสียและปนเปื้อนสู่น้ำใต้ดิน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7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7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38" grpId="0" build="p" bldLvl="2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50DD-81EC-4958-8BC1-09939688A47F}" type="slidenum">
              <a:rPr lang="en-US"/>
              <a:pPr>
                <a:defRPr/>
              </a:pPr>
              <a:t>23</a:t>
            </a:fld>
            <a:endParaRPr lang="th-TH" sz="1400"/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457200" y="381000"/>
            <a:ext cx="83820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มีความเป็นพิษ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en-US" sz="4000" b="1">
                <a:solidFill>
                  <a:srgbClr val="000000"/>
                </a:solidFill>
                <a:cs typeface="Times New Roman" pitchFamily="18" charset="0"/>
              </a:rPr>
              <a:t>(Toxicity)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ได้แก่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สารที่มีความเป็นพิษในตัวเอง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สามารถทำให้เกิดอันตรายต่อมนุษย์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และสภาวะแวดล้อม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เช่น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พวกสารเคมีที่มีความเป็นพิษในตัวเอง</a:t>
            </a:r>
            <a:endParaRPr lang="th-TH" sz="4000" b="1">
              <a:solidFill>
                <a:srgbClr val="000000"/>
              </a:solidFill>
            </a:endParaRPr>
          </a:p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ถูกชะล้างได้ง่าย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en-US" sz="4000" b="1">
                <a:solidFill>
                  <a:srgbClr val="000000"/>
                </a:solidFill>
                <a:cs typeface="Times New Roman" pitchFamily="18" charset="0"/>
              </a:rPr>
              <a:t>(Leachability)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ได้แก่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สารที่ถูกชะล้างให้ปะปนไปในสภาพแวดล้อม</a:t>
            </a:r>
            <a:endParaRPr lang="th-TH" sz="4000" b="1">
              <a:solidFill>
                <a:srgbClr val="000000"/>
              </a:solidFill>
            </a:endParaRPr>
          </a:p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มีเชื้อโรคปะปนอยู่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en-US" sz="4000" b="1">
                <a:solidFill>
                  <a:srgbClr val="000000"/>
                </a:solidFill>
                <a:cs typeface="Times New Roman" pitchFamily="18" charset="0"/>
              </a:rPr>
              <a:t>(Pathogenicity)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ได้แก่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ของเสียที่ติดเชื้อโรคต่างๆ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จากสถานพยาบาล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โรงพยาบาล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ห้องปฏิบัติการเพาะเชื้อโรค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ห้องเลี้ยงสัตว์ทดลอง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โดยเรียกว่ามูลฝอยติดเชื้อโรค</a:t>
            </a:r>
            <a:r>
              <a:rPr lang="en-US" sz="4000" b="1">
                <a:solidFill>
                  <a:srgbClr val="000000"/>
                </a:solidFill>
                <a:cs typeface="AngsanaUPC" pitchFamily="18" charset="-34"/>
              </a:rPr>
              <a:t> </a:t>
            </a:r>
            <a:r>
              <a:rPr lang="en-US" sz="4000" b="1">
                <a:solidFill>
                  <a:srgbClr val="000000"/>
                </a:solidFill>
                <a:cs typeface="Times New Roman" pitchFamily="18" charset="0"/>
              </a:rPr>
              <a:t>(Infectious Waste) </a:t>
            </a:r>
            <a:endParaRPr lang="th-TH" sz="4000" b="1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DE288-1BE1-489F-AA5F-971FD1F16909}" type="slidenum">
              <a:rPr lang="en-US"/>
              <a:pPr>
                <a:defRPr/>
              </a:pPr>
              <a:t>24</a:t>
            </a:fld>
            <a:endParaRPr lang="th-TH"/>
          </a:p>
        </p:txBody>
      </p:sp>
      <p:pic>
        <p:nvPicPr>
          <p:cNvPr id="8" name="Picture 4" descr="a_child_who_contracted_the_disease_while_in_the_womb"/>
          <p:cNvPicPr>
            <a:picLocks noChangeAspect="1" noChangeArrowheads="1"/>
          </p:cNvPicPr>
          <p:nvPr/>
        </p:nvPicPr>
        <p:blipFill>
          <a:blip r:embed="rId3" cstate="print"/>
          <a:srcRect t="1640" r="4507" b="1852"/>
          <a:stretch>
            <a:fillRect/>
          </a:stretch>
        </p:blipFill>
        <p:spPr bwMode="auto">
          <a:xfrm>
            <a:off x="58738" y="136525"/>
            <a:ext cx="4675187" cy="6535738"/>
          </a:xfrm>
          <a:prstGeom prst="rect">
            <a:avLst/>
          </a:prstGeom>
          <a:noFill/>
        </p:spPr>
      </p:pic>
      <p:pic>
        <p:nvPicPr>
          <p:cNvPr id="9" name="Picture 6" descr="Group3_2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88" y="112713"/>
            <a:ext cx="4370387" cy="6697662"/>
          </a:xfrm>
          <a:prstGeom prst="rect">
            <a:avLst/>
          </a:prstGeom>
          <a:noFill/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50826" y="5805488"/>
            <a:ext cx="4392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FFCC"/>
                </a:solidFill>
                <a:latin typeface="Times New Roman" pitchFamily="18" charset="0"/>
              </a:rPr>
              <a:t>Minamata</a:t>
            </a:r>
            <a:r>
              <a:rPr lang="th-TH" sz="3600" b="1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en-US" sz="3600" b="1">
                <a:solidFill>
                  <a:srgbClr val="FFFFCC"/>
                </a:solidFill>
                <a:latin typeface="Times New Roman" pitchFamily="18" charset="0"/>
              </a:rPr>
              <a:t>Syndrome</a:t>
            </a:r>
            <a:endParaRPr lang="th-TH" sz="3600" b="1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075238" y="5805488"/>
            <a:ext cx="39608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FFCC"/>
                </a:solidFill>
                <a:latin typeface="Times New Roman" pitchFamily="18" charset="0"/>
              </a:rPr>
              <a:t>Itai-Itai</a:t>
            </a:r>
            <a:r>
              <a:rPr lang="th-TH" sz="3600" b="1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en-US" sz="3600" b="1">
                <a:solidFill>
                  <a:srgbClr val="FFFFCC"/>
                </a:solidFill>
                <a:latin typeface="Times New Roman" pitchFamily="18" charset="0"/>
              </a:rPr>
              <a:t>Syndrome</a:t>
            </a:r>
            <a:endParaRPr lang="th-TH" sz="3600" b="1">
              <a:solidFill>
                <a:srgbClr val="FFFF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DE288-1BE1-489F-AA5F-971FD1F16909}" type="slidenum">
              <a:rPr lang="en-US"/>
              <a:pPr>
                <a:defRPr/>
              </a:pPr>
              <a:t>25</a:t>
            </a:fld>
            <a:endParaRPr lang="th-TH"/>
          </a:p>
        </p:txBody>
      </p:sp>
      <p:pic>
        <p:nvPicPr>
          <p:cNvPr id="11" name="Picture 9" descr="DSC00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3500439"/>
            <a:ext cx="447675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DSC000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8214" y="268288"/>
            <a:ext cx="4785787" cy="358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3BBE1-3AE3-4682-98C0-2F776FCE9805}" type="slidenum">
              <a:rPr lang="en-US"/>
              <a:pPr>
                <a:defRPr/>
              </a:pPr>
              <a:t>26</a:t>
            </a:fld>
            <a:endParaRPr lang="th-TH"/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251520" y="5791202"/>
            <a:ext cx="889248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Skin lesions from arsenic poisoning lead to skin cancer</a:t>
            </a:r>
            <a:endParaRPr lang="th-TH" sz="4400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764704"/>
            <a:ext cx="5738983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60650"/>
            <a:ext cx="238125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7" y="2708922"/>
            <a:ext cx="2528689" cy="308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1FF5D-2AB3-4B13-B75B-A9AEBE945769}" type="slidenum">
              <a:rPr lang="en-US"/>
              <a:pPr>
                <a:defRPr/>
              </a:pPr>
              <a:t>27</a:t>
            </a:fld>
            <a:endParaRPr lang="th-TH" sz="1400"/>
          </a:p>
        </p:txBody>
      </p:sp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251520" y="1212850"/>
            <a:ext cx="864096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th-TH" sz="4800" b="1" dirty="0">
                <a:solidFill>
                  <a:srgbClr val="000000"/>
                </a:solidFill>
                <a:cs typeface="AngsanaUPC" pitchFamily="18" charset="-34"/>
              </a:rPr>
              <a:t>แนวคิดที่สำคัญในการจัดการของเสียอันตราย ได้แก่</a:t>
            </a:r>
          </a:p>
          <a:p>
            <a:pPr algn="ctr">
              <a:spcBef>
                <a:spcPct val="30000"/>
              </a:spcBef>
              <a:buFont typeface="Wingdings" pitchFamily="2" charset="2"/>
              <a:buNone/>
            </a:pPr>
            <a:r>
              <a:rPr lang="en-US" sz="6000" b="1" i="1" dirty="0">
                <a:solidFill>
                  <a:srgbClr val="000099"/>
                </a:solidFill>
                <a:cs typeface="AngsanaUPC" pitchFamily="18" charset="-34"/>
              </a:rPr>
              <a:t>“Cradle-to-Grave Concept</a:t>
            </a:r>
            <a:r>
              <a:rPr lang="en-US" sz="6000" b="1" i="1" dirty="0" smtClean="0">
                <a:solidFill>
                  <a:srgbClr val="000099"/>
                </a:solidFill>
                <a:cs typeface="AngsanaUPC" pitchFamily="18" charset="-34"/>
              </a:rPr>
              <a:t>”</a:t>
            </a:r>
            <a:endParaRPr lang="en-US" sz="6000" b="1" dirty="0">
              <a:solidFill>
                <a:srgbClr val="000099"/>
              </a:solidFill>
              <a:cs typeface="AngsanaUPC" pitchFamily="18" charset="-34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7950" y="101600"/>
            <a:ext cx="8784530" cy="92333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5400" b="1" dirty="0">
                <a:solidFill>
                  <a:schemeClr val="bg1"/>
                </a:solidFill>
                <a:cs typeface="AngsanaUPC" pitchFamily="18" charset="-34"/>
              </a:rPr>
              <a:t>4. แนวคิดเกี่ยวกับการจัดการของเสียอันตราย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9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2617E2-390C-45C5-99A1-978DEF225F86}" type="slidenum">
              <a:rPr lang="en-US"/>
              <a:pPr>
                <a:defRPr/>
              </a:pPr>
              <a:t>28</a:t>
            </a:fld>
            <a:endParaRPr lang="th-TH" sz="140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9180513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3850" y="4365154"/>
            <a:ext cx="86042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  <a:buFont typeface="Wingdings" pitchFamily="2" charset="2"/>
              <a:buNone/>
            </a:pPr>
            <a:r>
              <a:rPr lang="en-US" sz="4800" b="1">
                <a:solidFill>
                  <a:srgbClr val="000000"/>
                </a:solidFill>
                <a:cs typeface="AngsanaUPC" pitchFamily="18" charset="-34"/>
              </a:rPr>
              <a:t>RCRA’s Cradle-to-Grave Hazardous Waste Management System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3214217"/>
            <a:ext cx="86042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en-US" sz="3200" b="1">
                <a:solidFill>
                  <a:srgbClr val="000000"/>
                </a:solidFill>
                <a:cs typeface="AngsanaUPC" pitchFamily="18" charset="-34"/>
              </a:rPr>
              <a:t>Source: http://www.epa.gov/osw/inforesources/pubs/orientat/rom3.pdf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D81211-FA18-4CFC-827C-0F4E829B412C}" type="slidenum">
              <a:rPr lang="en-US" smtClean="0"/>
              <a:pPr/>
              <a:t>29</a:t>
            </a:fld>
            <a:endParaRPr lang="th-TH" smtClean="0"/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107504" y="116632"/>
            <a:ext cx="8280920" cy="83099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800" b="1" dirty="0" smtClean="0">
                <a:solidFill>
                  <a:schemeClr val="bg1"/>
                </a:solidFill>
                <a:latin typeface="Angsana New" pitchFamily="18" charset="-34"/>
                <a:cs typeface="AngsanaUPC" pitchFamily="18" charset="-34"/>
              </a:rPr>
              <a:t>5. การ</a:t>
            </a:r>
            <a:r>
              <a:rPr lang="th-TH" sz="4800" b="1" dirty="0">
                <a:solidFill>
                  <a:schemeClr val="bg1"/>
                </a:solidFill>
                <a:latin typeface="Angsana New" pitchFamily="18" charset="-34"/>
                <a:cs typeface="AngsanaUPC" pitchFamily="18" charset="-34"/>
              </a:rPr>
              <a:t>จัดการของเสีย</a:t>
            </a:r>
            <a:r>
              <a:rPr lang="th-TH" sz="4800" b="1" dirty="0" smtClean="0">
                <a:solidFill>
                  <a:schemeClr val="bg1"/>
                </a:solidFill>
                <a:latin typeface="Angsana New" pitchFamily="18" charset="-34"/>
                <a:cs typeface="AngsanaUPC" pitchFamily="18" charset="-34"/>
              </a:rPr>
              <a:t>อันตรายจากชุมชน</a:t>
            </a:r>
            <a:endParaRPr lang="th-TH" sz="4800" b="1" dirty="0">
              <a:solidFill>
                <a:schemeClr val="bg1"/>
              </a:solidFill>
              <a:latin typeface="Angsana New" pitchFamily="18" charset="-34"/>
              <a:cs typeface="AngsanaUPC" pitchFamily="18" charset="-34"/>
            </a:endParaRPr>
          </a:p>
        </p:txBody>
      </p:sp>
      <p:sp>
        <p:nvSpPr>
          <p:cNvPr id="1434628" name="Text Box 4"/>
          <p:cNvSpPr txBox="1">
            <a:spLocks noChangeArrowheads="1"/>
          </p:cNvSpPr>
          <p:nvPr/>
        </p:nvSpPr>
        <p:spPr bwMode="auto">
          <a:xfrm>
            <a:off x="1187450" y="1203325"/>
            <a:ext cx="66294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การผลิตของเสีย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en-US" sz="4000" b="1" dirty="0">
                <a:latin typeface="Angsana New" pitchFamily="18" charset="-34"/>
                <a:cs typeface="Times New Roman" pitchFamily="18" charset="0"/>
              </a:rPr>
              <a:t>(Waste Generation)</a:t>
            </a:r>
            <a:endParaRPr kumimoji="1" lang="th-TH" sz="4000" b="1" dirty="0">
              <a:latin typeface="Angsana New" pitchFamily="18" charset="-34"/>
            </a:endParaRPr>
          </a:p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การเก็บกัก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en-US" sz="4000" b="1" dirty="0">
                <a:latin typeface="Angsana New" pitchFamily="18" charset="-34"/>
                <a:cs typeface="Times New Roman" pitchFamily="18" charset="0"/>
              </a:rPr>
              <a:t>(Storage) </a:t>
            </a:r>
            <a:endParaRPr kumimoji="1" lang="th-TH" sz="4000" b="1" dirty="0">
              <a:latin typeface="Angsana New" pitchFamily="18" charset="-34"/>
            </a:endParaRPr>
          </a:p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การรวบรวมเก็บขน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en-US" sz="4000" b="1" dirty="0">
                <a:latin typeface="Angsana New" pitchFamily="18" charset="-34"/>
                <a:cs typeface="Times New Roman" pitchFamily="18" charset="0"/>
              </a:rPr>
              <a:t>(Collection) </a:t>
            </a:r>
            <a:endParaRPr kumimoji="1" lang="th-TH" sz="4000" b="1" dirty="0">
              <a:latin typeface="Angsana New" pitchFamily="18" charset="-34"/>
            </a:endParaRPr>
          </a:p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การบำบัด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en-US" sz="4000" b="1" dirty="0">
                <a:latin typeface="Angsana New" pitchFamily="18" charset="-34"/>
                <a:cs typeface="Times New Roman" pitchFamily="18" charset="0"/>
              </a:rPr>
              <a:t>(Treatment)</a:t>
            </a:r>
            <a:endParaRPr kumimoji="1" lang="th-TH" sz="4000" b="1" dirty="0">
              <a:latin typeface="Angsana New" pitchFamily="18" charset="-34"/>
            </a:endParaRPr>
          </a:p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การหมุนเวียนนำกลับมาใช้ใหม่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en-US" sz="4000" b="1" dirty="0">
                <a:latin typeface="Angsana New" pitchFamily="18" charset="-34"/>
                <a:cs typeface="Times New Roman" pitchFamily="18" charset="0"/>
              </a:rPr>
              <a:t>(Recycle)</a:t>
            </a:r>
            <a:endParaRPr kumimoji="1" lang="th-TH" sz="4000" b="1" dirty="0">
              <a:latin typeface="Angsana New" pitchFamily="18" charset="-34"/>
            </a:endParaRPr>
          </a:p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การกำจัด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en-US" sz="4000" b="1" dirty="0">
                <a:latin typeface="Angsana New" pitchFamily="18" charset="-34"/>
                <a:cs typeface="Times New Roman" pitchFamily="18" charset="0"/>
              </a:rPr>
              <a:t>(Disposal)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endParaRPr kumimoji="1" lang="th-TH" sz="4000" b="1" dirty="0"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628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C13445-548A-4B0F-8059-5372FBE25236}" type="slidenum">
              <a:rPr lang="en-US"/>
              <a:pPr>
                <a:defRPr/>
              </a:pPr>
              <a:t>3</a:t>
            </a:fld>
            <a:endParaRPr lang="th-TH" sz="140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1340768"/>
            <a:ext cx="8675687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kumimoji="1" lang="en-US" sz="4800" b="1" dirty="0">
                <a:latin typeface="Angsana New" pitchFamily="18" charset="-34"/>
                <a:cs typeface="AngsanaUPC" pitchFamily="18" charset="-34"/>
              </a:rPr>
              <a:t>	</a:t>
            </a:r>
            <a:r>
              <a:rPr kumimoji="1" lang="en-US" sz="4800" b="1" dirty="0">
                <a:solidFill>
                  <a:schemeClr val="bg1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kumimoji="1" lang="en-US" sz="6000" b="1" i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“</a:t>
            </a:r>
            <a:r>
              <a:rPr kumimoji="1" lang="th-TH" sz="6000" b="1" i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ของเสียอันตราย</a:t>
            </a:r>
            <a:r>
              <a:rPr kumimoji="1" lang="en-US" sz="6000" b="1" i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”</a:t>
            </a:r>
            <a:r>
              <a:rPr kumimoji="1" lang="en-US" sz="48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  </a:t>
            </a:r>
            <a:r>
              <a:rPr kumimoji="1" lang="th-TH" sz="4800" b="1" dirty="0">
                <a:latin typeface="Angsana New" pitchFamily="18" charset="-34"/>
                <a:cs typeface="AngsanaUPC" pitchFamily="18" charset="-34"/>
              </a:rPr>
              <a:t>หมายความว่า  สิ่งปฏิกูลหรือวัสดุที่ไม่ใช้แล้วที่มีองค์ประกอบ หรือปนเปื้อนสารอันตราย  หรือมีคุณสมบัติที่เป็นอันตรายดังนี้ </a:t>
            </a:r>
            <a:r>
              <a:rPr kumimoji="1" lang="th-TH" sz="4800" b="1" dirty="0" smtClean="0">
                <a:latin typeface="Angsana New" pitchFamily="18" charset="-34"/>
                <a:cs typeface="AngsanaUPC" pitchFamily="18" charset="-34"/>
              </a:rPr>
              <a:t>(</a:t>
            </a:r>
            <a:r>
              <a:rPr lang="th-TH" sz="4800" b="1" dirty="0" smtClean="0"/>
              <a:t>ประกาศ</a:t>
            </a:r>
            <a:r>
              <a:rPr lang="th-TH" sz="4800" b="1" dirty="0"/>
              <a:t>กระทรวงอุตสาหกรรม  เรื่อง  การกำจัด</a:t>
            </a:r>
            <a:r>
              <a:rPr lang="th-TH" sz="4800" b="1" dirty="0" smtClean="0"/>
              <a:t>สิ่งปฏิกูล</a:t>
            </a:r>
            <a:r>
              <a:rPr lang="th-TH" sz="4800" b="1" dirty="0"/>
              <a:t>หรือวัสดุที่ไม่ใช้แล้ว พ</a:t>
            </a:r>
            <a:r>
              <a:rPr lang="th-TH" sz="4800" b="1" dirty="0">
                <a:cs typeface="AngsanaUPC" pitchFamily="18" charset="-34"/>
              </a:rPr>
              <a:t>.ศ. </a:t>
            </a:r>
            <a:r>
              <a:rPr lang="en-US" sz="4800" b="1" dirty="0" smtClean="0">
                <a:cs typeface="AngsanaUPC" pitchFamily="18" charset="-34"/>
              </a:rPr>
              <a:t>2548</a:t>
            </a:r>
            <a:r>
              <a:rPr lang="en-US" sz="4800" b="1" dirty="0">
                <a:cs typeface="AngsanaUPC" pitchFamily="18" charset="-34"/>
              </a:rPr>
              <a:t>)</a:t>
            </a:r>
            <a:endParaRPr kumimoji="1" lang="th-TH" sz="4800" b="1" dirty="0">
              <a:latin typeface="Angsana New" pitchFamily="18" charset="-34"/>
              <a:cs typeface="AngsanaUPC" pitchFamily="18" charset="-34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7951" y="101600"/>
            <a:ext cx="2231802" cy="110799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6600" b="1" dirty="0" smtClean="0">
                <a:solidFill>
                  <a:schemeClr val="bg1"/>
                </a:solidFill>
                <a:latin typeface="Angsana New" pitchFamily="18" charset="-34"/>
                <a:cs typeface="AngsanaUPC" pitchFamily="18" charset="-34"/>
              </a:rPr>
              <a:t>1. นิยาม</a:t>
            </a:r>
            <a:endParaRPr lang="th-TH" sz="6600" b="1" dirty="0">
              <a:solidFill>
                <a:schemeClr val="bg1"/>
              </a:solidFill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D32517A-7C63-4BAF-9B91-04BE5509B020}" type="slidenum">
              <a:rPr lang="en-US" smtClean="0"/>
              <a:pPr/>
              <a:t>30</a:t>
            </a:fld>
            <a:endParaRPr lang="th-TH" smtClean="0"/>
          </a:p>
        </p:txBody>
      </p:sp>
      <p:sp>
        <p:nvSpPr>
          <p:cNvPr id="1415171" name="Text Box 3"/>
          <p:cNvSpPr txBox="1">
            <a:spLocks noChangeArrowheads="1"/>
          </p:cNvSpPr>
          <p:nvPr/>
        </p:nvSpPr>
        <p:spPr bwMode="auto">
          <a:xfrm>
            <a:off x="467544" y="404664"/>
            <a:ext cx="8382000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การผลิตของเสีย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en-US" sz="4000" b="1" dirty="0">
                <a:latin typeface="Angsana New" pitchFamily="18" charset="-34"/>
                <a:cs typeface="Times New Roman" pitchFamily="18" charset="0"/>
              </a:rPr>
              <a:t>(Waste Generation)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โดยทั่วไปแล้ว    </a:t>
            </a:r>
            <a:r>
              <a:rPr kumimoji="1" lang="th-TH" sz="4000" b="1" dirty="0" smtClean="0">
                <a:latin typeface="Angsana New" pitchFamily="18" charset="-34"/>
                <a:cs typeface="AngsanaUPC" pitchFamily="18" charset="-34"/>
              </a:rPr>
              <a:t>ของเสียที่เป็นอันตราย</a:t>
            </a: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ที่มาจากบ้านเรือนจะน้อยมาก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ได้มีการประเมินมูลฝอยที่เป็นอันตรายได้ประมาณ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0.30</a:t>
            </a:r>
            <a:r>
              <a:rPr kumimoji="1" lang="en-US" sz="4000" b="1" dirty="0">
                <a:latin typeface="Angsana New" pitchFamily="18" charset="-34"/>
                <a:cs typeface="Times New Roman" pitchFamily="18" charset="0"/>
              </a:rPr>
              <a:t>%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ของมูลฝอยทั้งหมดที่เก็บได้จากเขตชุมชน</a:t>
            </a:r>
          </a:p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การเก็บกัก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en-US" sz="4000" b="1" dirty="0">
                <a:latin typeface="Angsana New" pitchFamily="18" charset="-34"/>
                <a:cs typeface="Times New Roman" pitchFamily="18" charset="0"/>
              </a:rPr>
              <a:t>(Storage) </a:t>
            </a: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เทศบาลหรือหน่วยงานที่ดูแลเรื่องการเก็บกักมูลฝอย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ควร</a:t>
            </a:r>
            <a:r>
              <a:rPr kumimoji="1" lang="th-TH" sz="4000" b="1" dirty="0" smtClean="0">
                <a:latin typeface="Angsana New" pitchFamily="18" charset="-34"/>
                <a:cs typeface="AngsanaUPC" pitchFamily="18" charset="-34"/>
              </a:rPr>
              <a:t>แยกของเสียอันตราย</a:t>
            </a: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เหล่านี้ออกต่างหาก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โดยเตรียมภาชนะรองรับที่มีฝาปิดมิดชิด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ทาสีแดงให้เห็นเด่นชัด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มีข้อความที่บอกหรือแสดงว่าเป็นภาชนะ</a:t>
            </a:r>
            <a:r>
              <a:rPr kumimoji="1" lang="th-TH" sz="4000" b="1" dirty="0" smtClean="0">
                <a:latin typeface="Angsana New" pitchFamily="18" charset="-34"/>
                <a:cs typeface="AngsanaUPC" pitchFamily="18" charset="-34"/>
              </a:rPr>
              <a:t>รองรับของเสียอันตราย</a:t>
            </a:r>
            <a:endParaRPr kumimoji="1" lang="th-TH" sz="4000" b="1" dirty="0"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5171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59EF6B-8FD7-45D5-8AA8-8DBBDE461023}" type="slidenum">
              <a:rPr lang="en-US" smtClean="0"/>
              <a:pPr/>
              <a:t>31</a:t>
            </a:fld>
            <a:endParaRPr lang="th-TH" smtClean="0"/>
          </a:p>
        </p:txBody>
      </p:sp>
      <p:pic>
        <p:nvPicPr>
          <p:cNvPr id="20483" name="Picture 8" descr="fig11_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2663" y="2636838"/>
            <a:ext cx="5586412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9" descr="fig11_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-26988"/>
            <a:ext cx="5545138" cy="416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98425" y="4437063"/>
            <a:ext cx="33940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ของเสียอันตรายจากชุมชนที่ถูกทิ้งปะปนกับมูลฝอยทั่วไป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7F50EC-6BC8-40DB-9D56-E0E5DF1294EA}" type="slidenum">
              <a:rPr lang="en-US" smtClean="0"/>
              <a:pPr/>
              <a:t>32</a:t>
            </a:fld>
            <a:endParaRPr lang="th-TH" smtClean="0"/>
          </a:p>
        </p:txBody>
      </p:sp>
      <p:sp>
        <p:nvSpPr>
          <p:cNvPr id="1416194" name="Text Box 2"/>
          <p:cNvSpPr txBox="1">
            <a:spLocks noChangeArrowheads="1"/>
          </p:cNvSpPr>
          <p:nvPr/>
        </p:nvSpPr>
        <p:spPr bwMode="auto">
          <a:xfrm>
            <a:off x="106363" y="114300"/>
            <a:ext cx="8713787" cy="655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2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การรวบรวมเก็บขน</a:t>
            </a:r>
            <a:r>
              <a:rPr kumimoji="1" lang="en-US" sz="4000" b="1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en-US" sz="4000" b="1">
                <a:latin typeface="Angsana New" pitchFamily="18" charset="-34"/>
                <a:cs typeface="Times New Roman" pitchFamily="18" charset="0"/>
              </a:rPr>
              <a:t>(Collection)</a:t>
            </a:r>
            <a:r>
              <a:rPr kumimoji="1" lang="en-US" sz="4000" b="1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รถเก็บขนของหน่วยงานหรือเทศบาลควรมีภาชนะพิเศษที่เตรียมไว้รองรับมูลฝอยประเภทนี้</a:t>
            </a:r>
            <a:r>
              <a:rPr kumimoji="1" lang="en-US" sz="4000" b="1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โดยให้แยกกันอย่างเด็ดขาดจากมูลฝอยทั่วไป</a:t>
            </a:r>
            <a:r>
              <a:rPr kumimoji="1" lang="en-US" sz="4000" b="1">
                <a:latin typeface="Angsana New" pitchFamily="18" charset="-34"/>
                <a:cs typeface="AngsanaUPC" pitchFamily="18" charset="-34"/>
              </a:rPr>
              <a:t> </a:t>
            </a:r>
            <a:endParaRPr kumimoji="1" lang="th-TH" sz="4000" b="1">
              <a:latin typeface="Angsana New" pitchFamily="18" charset="-34"/>
              <a:cs typeface="AngsanaUPC" pitchFamily="18" charset="-34"/>
            </a:endParaRPr>
          </a:p>
          <a:p>
            <a:pPr marL="381000" indent="-381000">
              <a:spcBef>
                <a:spcPct val="2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เศษสารเคมีหรือสารฆ่าแมลง</a:t>
            </a:r>
            <a:r>
              <a:rPr kumimoji="1" lang="en-US" sz="4000" b="1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ให้ทางผู้รับผิดชอบทำลายฤทธิ์อย่างง่ายๆ</a:t>
            </a:r>
          </a:p>
          <a:p>
            <a:pPr marL="381000" indent="-381000">
              <a:spcBef>
                <a:spcPct val="2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การกำจัด</a:t>
            </a:r>
            <a:r>
              <a:rPr kumimoji="1" lang="en-US" sz="4000" b="1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en-US" sz="4000" b="1">
                <a:latin typeface="Angsana New" pitchFamily="18" charset="-34"/>
                <a:cs typeface="Times New Roman" pitchFamily="18" charset="0"/>
              </a:rPr>
              <a:t>(Disposal) </a:t>
            </a: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ได้แก่การทำลายหรือการกำจัดขั้นสุดท้าย ขึ้นอยู่กับประเภทของของเสียอันตราย</a:t>
            </a:r>
            <a:endParaRPr kumimoji="1" lang="en-US" sz="4000" b="1">
              <a:latin typeface="Angsana New" pitchFamily="18" charset="-34"/>
              <a:cs typeface="Times New Roman" pitchFamily="18" charset="0"/>
            </a:endParaRPr>
          </a:p>
          <a:p>
            <a:pPr marL="381000" indent="-381000">
              <a:spcBef>
                <a:spcPct val="2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การหมุนเวียนนำกลับมาใช้ใหม่</a:t>
            </a:r>
            <a:r>
              <a:rPr kumimoji="1" lang="en-US" sz="4000" b="1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en-US" sz="4000" b="1">
                <a:latin typeface="Angsana New" pitchFamily="18" charset="-34"/>
                <a:cs typeface="Times New Roman" pitchFamily="18" charset="0"/>
              </a:rPr>
              <a:t>(Recycle) </a:t>
            </a: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ให้ทางเทศบาลหรือท้องถิ่นพยายามติดต่อกับบริษัทผู้ผลิต</a:t>
            </a:r>
            <a:r>
              <a:rPr kumimoji="1" lang="en-US" sz="4000" b="1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เช่น</a:t>
            </a:r>
            <a:r>
              <a:rPr kumimoji="1" lang="en-US" sz="4000" b="1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บริษัทผู้ผลิตเพื่อรับซื้อและนำกลับไปใช้ใหม่</a:t>
            </a:r>
            <a:r>
              <a:rPr kumimoji="1" lang="en-US" sz="4000" b="1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จะเป็นวิธีที่ดี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6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6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6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6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6194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E878D0-2E7F-4104-ACB7-5452760AA0E8}" type="slidenum">
              <a:rPr lang="en-US"/>
              <a:pPr>
                <a:defRPr/>
              </a:pPr>
              <a:t>33</a:t>
            </a:fld>
            <a:endParaRPr lang="th-TH" sz="1400"/>
          </a:p>
        </p:txBody>
      </p:sp>
      <p:pic>
        <p:nvPicPr>
          <p:cNvPr id="95235" name="Picture 2" descr="MVC-014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33BA4-1B74-45FB-AA1B-DBE837E873FB}" type="slidenum">
              <a:rPr lang="en-US"/>
              <a:pPr>
                <a:defRPr/>
              </a:pPr>
              <a:t>34</a:t>
            </a:fld>
            <a:endParaRPr lang="th-TH" sz="1400"/>
          </a:p>
        </p:txBody>
      </p:sp>
      <p:pic>
        <p:nvPicPr>
          <p:cNvPr id="96259" name="Picture 2" descr="MVC-016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BB57DD-A289-456C-8552-6AEC132E8C54}" type="slidenum">
              <a:rPr lang="en-US" smtClean="0"/>
              <a:pPr/>
              <a:t>35</a:t>
            </a:fld>
            <a:endParaRPr lang="th-TH" smtClean="0"/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530225" y="4781550"/>
            <a:ext cx="33940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การรวบรวมของเสียอันตรายใส่ถังรองรับ</a:t>
            </a:r>
          </a:p>
        </p:txBody>
      </p:sp>
      <p:pic>
        <p:nvPicPr>
          <p:cNvPr id="22532" name="Picture 5" descr="fig11_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60350"/>
            <a:ext cx="4872038" cy="42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 descr="fig11_3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2411413"/>
            <a:ext cx="5148262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293D3A-8F9C-48E1-8C40-E78361393687}" type="slidenum">
              <a:rPr lang="en-US"/>
              <a:pPr>
                <a:defRPr/>
              </a:pPr>
              <a:t>36</a:t>
            </a:fld>
            <a:endParaRPr lang="th-TH" sz="1400"/>
          </a:p>
        </p:txBody>
      </p:sp>
      <p:sp>
        <p:nvSpPr>
          <p:cNvPr id="849922" name="Text Box 2"/>
          <p:cNvSpPr txBox="1">
            <a:spLocks noChangeArrowheads="1"/>
          </p:cNvSpPr>
          <p:nvPr/>
        </p:nvSpPr>
        <p:spPr bwMode="auto">
          <a:xfrm>
            <a:off x="395288" y="881071"/>
            <a:ext cx="853281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5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5400" b="1" dirty="0" smtClean="0">
                <a:solidFill>
                  <a:srgbClr val="000000"/>
                </a:solidFill>
              </a:rPr>
              <a:t>การขนส่งของเสียอันตรายจากชุมชนไปกำจัด ต้องปฏิบัติตามประกาศกระทรวงอุตสาหกรรม เรื่อง ระบบเอกสารกำกับการขนส่งของเสียอันตราย พ.ศ. 2547</a:t>
            </a:r>
            <a:endParaRPr lang="en-US" sz="54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499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th-TH" sz="5400" b="1" i="1" u="sng" dirty="0" smtClean="0">
                <a:solidFill>
                  <a:srgbClr val="000099"/>
                </a:solidFill>
              </a:rPr>
              <a:t>การขนส่งของเสียอันตราย</a:t>
            </a:r>
            <a:endParaRPr lang="en-US" sz="5400" b="1" i="1" u="sng" dirty="0">
              <a:solidFill>
                <a:srgbClr val="000099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22" grpId="0" build="p" autoUpdateAnimBg="0"/>
      <p:bldP spid="849923" grpId="0" build="p" bldLvl="2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E51064-CD0A-4846-BFAF-25416449CF6E}" type="slidenum">
              <a:rPr lang="en-US"/>
              <a:pPr>
                <a:defRPr/>
              </a:pPr>
              <a:t>37</a:t>
            </a:fld>
            <a:endParaRPr lang="th-TH" sz="1400"/>
          </a:p>
        </p:txBody>
      </p:sp>
      <p:sp>
        <p:nvSpPr>
          <p:cNvPr id="860162" name="Text Box 2"/>
          <p:cNvSpPr txBox="1">
            <a:spLocks noChangeArrowheads="1"/>
          </p:cNvSpPr>
          <p:nvPr/>
        </p:nvSpPr>
        <p:spPr bwMode="auto">
          <a:xfrm>
            <a:off x="323850" y="836712"/>
            <a:ext cx="4176713" cy="1323439"/>
          </a:xfrm>
          <a:prstGeom prst="rect">
            <a:avLst/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th-TH" sz="4000" b="1" dirty="0" err="1" smtClean="0">
                <a:solidFill>
                  <a:schemeClr val="bg1"/>
                </a:solidFill>
              </a:rPr>
              <a:t>อปท.</a:t>
            </a:r>
            <a:r>
              <a:rPr lang="th-TH" sz="4000" b="1" dirty="0" smtClean="0">
                <a:solidFill>
                  <a:schemeClr val="bg1"/>
                </a:solidFill>
              </a:rPr>
              <a:t> (รวบรวมของเสียอันตรายจากบ้านเรือน)</a:t>
            </a:r>
            <a:endParaRPr lang="en-US" sz="4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6016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th-TH" sz="5400" b="1" i="1" u="sng" dirty="0" smtClean="0">
                <a:solidFill>
                  <a:srgbClr val="000099"/>
                </a:solidFill>
              </a:rPr>
              <a:t>การขนส่งของเสีย</a:t>
            </a:r>
            <a:r>
              <a:rPr lang="th-TH" sz="5400" b="1" i="1" u="sng" dirty="0" smtClean="0">
                <a:solidFill>
                  <a:srgbClr val="000099"/>
                </a:solidFill>
              </a:rPr>
              <a:t>อันตรายจากชุมชน</a:t>
            </a:r>
            <a:endParaRPr lang="en-US" sz="5400" b="1" i="1" u="sng" dirty="0">
              <a:solidFill>
                <a:srgbClr val="000099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60164" name="Text Box 4"/>
          <p:cNvSpPr txBox="1">
            <a:spLocks noChangeArrowheads="1"/>
          </p:cNvSpPr>
          <p:nvPr/>
        </p:nvSpPr>
        <p:spPr bwMode="auto">
          <a:xfrm>
            <a:off x="5429254" y="1196975"/>
            <a:ext cx="3500438" cy="52322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th-TH" sz="28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กรอกใบกำกับการขนส่ง</a:t>
            </a:r>
            <a:endParaRPr lang="en-US" sz="28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60165" name="Text Box 5"/>
          <p:cNvSpPr txBox="1">
            <a:spLocks noChangeArrowheads="1"/>
          </p:cNvSpPr>
          <p:nvPr/>
        </p:nvSpPr>
        <p:spPr bwMode="auto">
          <a:xfrm>
            <a:off x="250829" y="2852936"/>
            <a:ext cx="4392613" cy="711200"/>
          </a:xfrm>
          <a:prstGeom prst="rect">
            <a:avLst/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ผู้ขนส่งของเสียอันตราย</a:t>
            </a:r>
            <a:endParaRPr lang="en-US" sz="4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60166" name="Text Box 6"/>
          <p:cNvSpPr txBox="1">
            <a:spLocks noChangeArrowheads="1"/>
          </p:cNvSpPr>
          <p:nvPr/>
        </p:nvSpPr>
        <p:spPr bwMode="auto">
          <a:xfrm>
            <a:off x="5507042" y="2924944"/>
            <a:ext cx="3349625" cy="52322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th-TH" sz="2800" b="1" dirty="0" smtClean="0">
                <a:solidFill>
                  <a:srgbClr val="000000"/>
                </a:solidFill>
              </a:rPr>
              <a:t>ขนส่งของเสียอันตราย</a:t>
            </a:r>
            <a:endParaRPr lang="en-US" sz="28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60167" name="Text Box 7"/>
          <p:cNvSpPr txBox="1">
            <a:spLocks noChangeArrowheads="1"/>
          </p:cNvSpPr>
          <p:nvPr/>
        </p:nvSpPr>
        <p:spPr bwMode="auto">
          <a:xfrm>
            <a:off x="285752" y="4462289"/>
            <a:ext cx="5534025" cy="1323439"/>
          </a:xfrm>
          <a:prstGeom prst="rect">
            <a:avLst/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th-TH" sz="4000" b="1" dirty="0" smtClean="0">
                <a:solidFill>
                  <a:schemeClr val="bg1"/>
                </a:solidFill>
              </a:rPr>
              <a:t>ผู้ประกอบการสถานเก็บรวบรวม บำบัด และกำจัด</a:t>
            </a:r>
            <a:endParaRPr lang="en-US" sz="4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60170" name="AutoShape 10"/>
          <p:cNvSpPr>
            <a:spLocks noChangeArrowheads="1"/>
          </p:cNvSpPr>
          <p:nvPr/>
        </p:nvSpPr>
        <p:spPr bwMode="auto">
          <a:xfrm>
            <a:off x="1692275" y="2270770"/>
            <a:ext cx="1295400" cy="4381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860171" name="AutoShape 11"/>
          <p:cNvSpPr>
            <a:spLocks noChangeArrowheads="1"/>
          </p:cNvSpPr>
          <p:nvPr/>
        </p:nvSpPr>
        <p:spPr bwMode="auto">
          <a:xfrm>
            <a:off x="1643063" y="3890781"/>
            <a:ext cx="1295400" cy="5000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860173" name="AutoShape 13"/>
          <p:cNvSpPr>
            <a:spLocks noChangeArrowheads="1"/>
          </p:cNvSpPr>
          <p:nvPr/>
        </p:nvSpPr>
        <p:spPr bwMode="auto">
          <a:xfrm>
            <a:off x="4643438" y="1196983"/>
            <a:ext cx="792162" cy="792163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860174" name="AutoShape 14"/>
          <p:cNvSpPr>
            <a:spLocks noChangeArrowheads="1"/>
          </p:cNvSpPr>
          <p:nvPr/>
        </p:nvSpPr>
        <p:spPr bwMode="auto">
          <a:xfrm>
            <a:off x="4662488" y="2780928"/>
            <a:ext cx="792162" cy="792162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pic>
        <p:nvPicPr>
          <p:cNvPr id="15" name="Picture 2" descr="รถขนย้ายไปLand Fi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39" y="4286250"/>
            <a:ext cx="2887662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60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60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62" grpId="0" animBg="1"/>
      <p:bldP spid="860163" grpId="0"/>
      <p:bldP spid="860164" grpId="0" animBg="1"/>
      <p:bldP spid="860165" grpId="0" animBg="1"/>
      <p:bldP spid="860166" grpId="0" animBg="1"/>
      <p:bldP spid="860167" grpId="0" animBg="1"/>
      <p:bldP spid="860170" grpId="0" animBg="1"/>
      <p:bldP spid="860171" grpId="0" animBg="1"/>
      <p:bldP spid="860173" grpId="0" animBg="1"/>
      <p:bldP spid="86017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C2B581-4376-4AAA-BCD7-D2030A22299A}" type="slidenum">
              <a:rPr lang="en-US"/>
              <a:pPr>
                <a:defRPr/>
              </a:pPr>
              <a:t>38</a:t>
            </a:fld>
            <a:endParaRPr lang="th-TH" sz="1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6" y="-24"/>
            <a:ext cx="4841749" cy="67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C2B581-4376-4AAA-BCD7-D2030A22299A}" type="slidenum">
              <a:rPr lang="en-US"/>
              <a:pPr>
                <a:defRPr/>
              </a:pPr>
              <a:t>39</a:t>
            </a:fld>
            <a:endParaRPr lang="th-TH" sz="14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-151"/>
            <a:ext cx="6815153" cy="685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E26973E-6BB6-415B-B096-186D11ABD046}" type="slidenum">
              <a:rPr lang="en-US" smtClean="0"/>
              <a:pPr/>
              <a:t>4</a:t>
            </a:fld>
            <a:endParaRPr lang="th-TH" smtClean="0"/>
          </a:p>
        </p:txBody>
      </p:sp>
      <p:sp>
        <p:nvSpPr>
          <p:cNvPr id="1404932" name="Text Box 4"/>
          <p:cNvSpPr txBox="1">
            <a:spLocks noChangeArrowheads="1"/>
          </p:cNvSpPr>
          <p:nvPr/>
        </p:nvSpPr>
        <p:spPr bwMode="auto">
          <a:xfrm>
            <a:off x="142875" y="279400"/>
            <a:ext cx="8893175" cy="666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spcBef>
                <a:spcPct val="30000"/>
              </a:spcBef>
              <a:buFont typeface="Wingdings" pitchFamily="2" charset="2"/>
              <a:buChar char="q"/>
            </a:pPr>
            <a:r>
              <a:rPr kumimoji="1" lang="th-TH" sz="4800" b="1" dirty="0">
                <a:latin typeface="Angsana New" pitchFamily="18" charset="-34"/>
                <a:cs typeface="AngsanaUPC" pitchFamily="18" charset="-34"/>
              </a:rPr>
              <a:t>สิ่งปฏิกูลหรือวัสดุที่ไม่ใช้แล้วประเภทสารไวไฟ (</a:t>
            </a:r>
            <a:r>
              <a:rPr kumimoji="1" lang="en-US" sz="4800" b="1" dirty="0">
                <a:latin typeface="Angsana New" pitchFamily="18" charset="-34"/>
                <a:cs typeface="AngsanaUPC" pitchFamily="18" charset="-34"/>
              </a:rPr>
              <a:t>Ignitable substances</a:t>
            </a:r>
            <a:r>
              <a:rPr kumimoji="1" lang="th-TH" sz="4800" b="1" dirty="0">
                <a:latin typeface="Angsana New" pitchFamily="18" charset="-34"/>
                <a:cs typeface="AngsanaUPC" pitchFamily="18" charset="-34"/>
              </a:rPr>
              <a:t>)</a:t>
            </a:r>
          </a:p>
          <a:p>
            <a:pPr marL="571500" indent="-571500">
              <a:spcBef>
                <a:spcPct val="30000"/>
              </a:spcBef>
              <a:buFont typeface="Wingdings" pitchFamily="2" charset="2"/>
              <a:buChar char="q"/>
            </a:pPr>
            <a:r>
              <a:rPr kumimoji="1" lang="th-TH" sz="48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สิ่งปฏิกูลหรือวัสดุที่ไม่ใช้แล้วประเภทสารกัดกร่อน (</a:t>
            </a:r>
            <a:r>
              <a:rPr kumimoji="1" lang="en-US" sz="48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Corrosive  substances</a:t>
            </a:r>
            <a:r>
              <a:rPr kumimoji="1" lang="th-TH" sz="48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)</a:t>
            </a:r>
          </a:p>
          <a:p>
            <a:pPr marL="571500" indent="-571500">
              <a:spcBef>
                <a:spcPct val="30000"/>
              </a:spcBef>
              <a:buFont typeface="Wingdings" pitchFamily="2" charset="2"/>
              <a:buChar char="q"/>
            </a:pPr>
            <a:r>
              <a:rPr kumimoji="1" lang="th-TH" sz="4800" b="1" dirty="0">
                <a:latin typeface="Angsana New" pitchFamily="18" charset="-34"/>
                <a:cs typeface="AngsanaUPC" pitchFamily="18" charset="-34"/>
              </a:rPr>
              <a:t>สิ่งปฏิกูลหรือวัสดุที่ไม่ใช้แล้วประเภทสารที่เกิดปฏิกิริยาได้ง่าย (</a:t>
            </a:r>
            <a:r>
              <a:rPr kumimoji="1" lang="en-US" sz="4800" b="1" dirty="0">
                <a:latin typeface="Angsana New" pitchFamily="18" charset="-34"/>
                <a:cs typeface="AngsanaUPC" pitchFamily="18" charset="-34"/>
              </a:rPr>
              <a:t>Reactive  substances</a:t>
            </a:r>
            <a:r>
              <a:rPr kumimoji="1" lang="th-TH" sz="4800" b="1" dirty="0">
                <a:latin typeface="Angsana New" pitchFamily="18" charset="-34"/>
                <a:cs typeface="AngsanaUPC" pitchFamily="18" charset="-34"/>
              </a:rPr>
              <a:t>)</a:t>
            </a:r>
          </a:p>
          <a:p>
            <a:pPr marL="571500" indent="-571500">
              <a:spcBef>
                <a:spcPct val="30000"/>
              </a:spcBef>
              <a:buFont typeface="Wingdings" pitchFamily="2" charset="2"/>
              <a:buChar char="q"/>
            </a:pPr>
            <a:r>
              <a:rPr kumimoji="1" lang="th-TH" sz="48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สิ่งปฏิกูลหรือวัสดุที่ไม่ใช้แล้วประเภทสารพิษ (</a:t>
            </a:r>
            <a:r>
              <a:rPr kumimoji="1" lang="en-US" sz="48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Toxic  substances</a:t>
            </a:r>
            <a:r>
              <a:rPr kumimoji="1" lang="th-TH" sz="48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4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4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4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4932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88B84-5B45-4A44-B333-34074FA59673}" type="slidenum">
              <a:rPr lang="en-US"/>
              <a:pPr>
                <a:defRPr/>
              </a:pPr>
              <a:t>40</a:t>
            </a:fld>
            <a:endParaRPr lang="th-TH" sz="1400"/>
          </a:p>
        </p:txBody>
      </p:sp>
      <p:sp>
        <p:nvSpPr>
          <p:cNvPr id="415746" name="Text Box 2"/>
          <p:cNvSpPr txBox="1">
            <a:spLocks noChangeArrowheads="1"/>
          </p:cNvSpPr>
          <p:nvPr/>
        </p:nvSpPr>
        <p:spPr bwMode="auto">
          <a:xfrm>
            <a:off x="0" y="910357"/>
            <a:ext cx="88931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6000" b="1" u="sng" dirty="0">
                <a:solidFill>
                  <a:srgbClr val="000099"/>
                </a:solidFill>
                <a:cs typeface="AngsanaUPC" pitchFamily="18" charset="-34"/>
              </a:rPr>
              <a:t>DOT System</a:t>
            </a:r>
          </a:p>
        </p:txBody>
      </p:sp>
      <p:pic>
        <p:nvPicPr>
          <p:cNvPr id="38916" name="Picture 4" descr="gasoline2_smal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2423120"/>
            <a:ext cx="27368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876550" y="2546945"/>
            <a:ext cx="295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3600" b="1">
                <a:solidFill>
                  <a:srgbClr val="000000"/>
                </a:solidFill>
              </a:rPr>
              <a:t>DOT hazard symbol</a:t>
            </a:r>
          </a:p>
        </p:txBody>
      </p:sp>
      <p:pic>
        <p:nvPicPr>
          <p:cNvPr id="38918" name="Picture 6" descr="placard_and_pane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65850" y="2423120"/>
            <a:ext cx="283368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Line 7"/>
          <p:cNvSpPr>
            <a:spLocks noChangeShapeType="1"/>
          </p:cNvSpPr>
          <p:nvPr/>
        </p:nvSpPr>
        <p:spPr bwMode="auto">
          <a:xfrm flipH="1">
            <a:off x="1979613" y="2926357"/>
            <a:ext cx="719137" cy="2889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th-TH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>
            <a:off x="5651500" y="2926357"/>
            <a:ext cx="1584325" cy="2159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th-TH"/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916238" y="3501032"/>
            <a:ext cx="295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3600" b="1">
                <a:solidFill>
                  <a:srgbClr val="000000"/>
                </a:solidFill>
              </a:rPr>
              <a:t>UN/NA ID number</a:t>
            </a:r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 flipH="1">
            <a:off x="2197100" y="3789957"/>
            <a:ext cx="719138" cy="14287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th-TH"/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3060700" y="4437657"/>
            <a:ext cx="295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3600" b="1">
                <a:solidFill>
                  <a:srgbClr val="000000"/>
                </a:solidFill>
              </a:rPr>
              <a:t>DOT hazard code</a:t>
            </a:r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 flipH="1" flipV="1">
            <a:off x="1908175" y="4653557"/>
            <a:ext cx="1512888" cy="714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th-TH"/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 flipV="1">
            <a:off x="5724525" y="4724995"/>
            <a:ext cx="1655763" cy="730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th-TH"/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3060700" y="5590182"/>
            <a:ext cx="208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3600" b="1">
                <a:solidFill>
                  <a:srgbClr val="000000"/>
                </a:solidFill>
              </a:rPr>
              <a:t>Orange panel</a:t>
            </a:r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>
            <a:off x="5221288" y="5948957"/>
            <a:ext cx="1366837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th-TH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0"/>
            <a:ext cx="8893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th-TH" sz="5400" b="1" u="sng" dirty="0" smtClean="0">
                <a:solidFill>
                  <a:srgbClr val="000099"/>
                </a:solidFill>
                <a:cs typeface="AngsanaUPC" pitchFamily="18" charset="-34"/>
              </a:rPr>
              <a:t>การขนส่งของเสียอันตราย</a:t>
            </a:r>
            <a:endParaRPr lang="en-US" sz="5400" b="1" u="sng" dirty="0">
              <a:solidFill>
                <a:srgbClr val="000099"/>
              </a:solidFill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6" grpId="0" build="p" bldLvl="2" autoUpdateAnimBg="0"/>
      <p:bldP spid="16" grpId="0" build="p" bldLvl="2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84D49A-2DFF-4EB9-9D45-3FD9DBD25882}" type="slidenum">
              <a:rPr lang="en-US"/>
              <a:pPr>
                <a:defRPr/>
              </a:pPr>
              <a:t>41</a:t>
            </a:fld>
            <a:endParaRPr lang="th-TH" sz="1400"/>
          </a:p>
        </p:txBody>
      </p:sp>
      <p:pic>
        <p:nvPicPr>
          <p:cNvPr id="39939" name="Picture 2" descr="class1_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3141663"/>
            <a:ext cx="25923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3" descr="class1_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3068638"/>
            <a:ext cx="25923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 descr="class1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068638"/>
            <a:ext cx="25923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5" descr="class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620713"/>
            <a:ext cx="251936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468313" y="5895975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th-TH" sz="4000" b="1">
                <a:solidFill>
                  <a:srgbClr val="000000"/>
                </a:solidFill>
                <a:cs typeface="AngsanaUPC" pitchFamily="18" charset="-34"/>
              </a:rPr>
              <a:t>สารที่เกิดการระเบิดได้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C25F36-DA00-4D1A-ABEC-4CF3EF11A04F}" type="slidenum">
              <a:rPr lang="en-US"/>
              <a:pPr>
                <a:defRPr/>
              </a:pPr>
              <a:t>42</a:t>
            </a:fld>
            <a:endParaRPr lang="th-TH" sz="1400"/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468313" y="6061075"/>
            <a:ext cx="838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th-TH" sz="4800" b="1">
                <a:solidFill>
                  <a:srgbClr val="000000"/>
                </a:solidFill>
                <a:cs typeface="AngsanaUPC" pitchFamily="18" charset="-34"/>
              </a:rPr>
              <a:t>ก๊าซ</a:t>
            </a:r>
          </a:p>
        </p:txBody>
      </p:sp>
      <p:pic>
        <p:nvPicPr>
          <p:cNvPr id="40964" name="Picture 3" descr="class2_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04813"/>
            <a:ext cx="2560637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class2_2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2636838"/>
            <a:ext cx="3036887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5" descr="class2_1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2420938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6" descr="class2_2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35675" y="333375"/>
            <a:ext cx="310832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 Box 7"/>
          <p:cNvSpPr txBox="1">
            <a:spLocks noChangeArrowheads="1"/>
          </p:cNvSpPr>
          <p:nvPr/>
        </p:nvSpPr>
        <p:spPr bwMode="auto">
          <a:xfrm>
            <a:off x="611188" y="4975225"/>
            <a:ext cx="21605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Flammable Gases</a:t>
            </a:r>
            <a:endParaRPr lang="th-TH" sz="3600" b="1">
              <a:solidFill>
                <a:srgbClr val="000000"/>
              </a:solidFill>
              <a:cs typeface="AngsanaUPC" pitchFamily="18" charset="-34"/>
            </a:endParaRPr>
          </a:p>
        </p:txBody>
      </p:sp>
      <p:sp>
        <p:nvSpPr>
          <p:cNvPr id="40969" name="Text Box 8"/>
          <p:cNvSpPr txBox="1">
            <a:spLocks noChangeArrowheads="1"/>
          </p:cNvSpPr>
          <p:nvPr/>
        </p:nvSpPr>
        <p:spPr bwMode="auto">
          <a:xfrm>
            <a:off x="6335713" y="4941888"/>
            <a:ext cx="28082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Non flammable, non-toxic gases </a:t>
            </a:r>
            <a:endParaRPr lang="th-TH" sz="3600" b="1">
              <a:solidFill>
                <a:srgbClr val="000000"/>
              </a:solidFill>
              <a:cs typeface="AngsanaUPC" pitchFamily="18" charset="-34"/>
            </a:endParaRPr>
          </a:p>
        </p:txBody>
      </p:sp>
      <p:pic>
        <p:nvPicPr>
          <p:cNvPr id="40970" name="Picture 9" descr="untitled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575" y="0"/>
            <a:ext cx="25193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1" name="Text Box 10"/>
          <p:cNvSpPr txBox="1">
            <a:spLocks noChangeArrowheads="1"/>
          </p:cNvSpPr>
          <p:nvPr/>
        </p:nvSpPr>
        <p:spPr bwMode="auto">
          <a:xfrm>
            <a:off x="3348038" y="2349500"/>
            <a:ext cx="21605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Toxic Gases</a:t>
            </a:r>
            <a:endParaRPr lang="th-TH" sz="3600" b="1">
              <a:solidFill>
                <a:srgbClr val="000000"/>
              </a:solidFill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835C6-30D6-4DE6-ACE6-D61627DD6572}" type="slidenum">
              <a:rPr lang="en-US"/>
              <a:pPr>
                <a:defRPr/>
              </a:pPr>
              <a:t>43</a:t>
            </a:fld>
            <a:endParaRPr lang="th-TH" sz="1400"/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468313" y="6061075"/>
            <a:ext cx="838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th-TH" sz="4800" b="1">
                <a:solidFill>
                  <a:srgbClr val="000000"/>
                </a:solidFill>
                <a:cs typeface="AngsanaUPC" pitchFamily="18" charset="-34"/>
              </a:rPr>
              <a:t>ของเหลวไวไฟ</a:t>
            </a:r>
          </a:p>
        </p:txBody>
      </p:sp>
      <p:pic>
        <p:nvPicPr>
          <p:cNvPr id="41988" name="Picture 3" descr="class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054100"/>
            <a:ext cx="3382962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 descr="class3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982663"/>
            <a:ext cx="3382962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094D5-9C35-4F17-8E38-4107A12B6DAD}" type="slidenum">
              <a:rPr lang="en-US"/>
              <a:pPr>
                <a:defRPr/>
              </a:pPr>
              <a:t>44</a:t>
            </a:fld>
            <a:endParaRPr lang="th-TH" sz="140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468313" y="6061075"/>
            <a:ext cx="316706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th-TH" sz="4800" b="1">
                <a:solidFill>
                  <a:srgbClr val="000000"/>
                </a:solidFill>
                <a:cs typeface="AngsanaUPC" pitchFamily="18" charset="-34"/>
              </a:rPr>
              <a:t>ของแข็ง</a:t>
            </a:r>
          </a:p>
        </p:txBody>
      </p:sp>
      <p:pic>
        <p:nvPicPr>
          <p:cNvPr id="43012" name="Picture 3" descr="untitle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33375"/>
            <a:ext cx="2735263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0" y="2924175"/>
            <a:ext cx="41751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2800" b="1">
                <a:solidFill>
                  <a:srgbClr val="000000"/>
                </a:solidFill>
                <a:cs typeface="AngsanaUPC" pitchFamily="18" charset="-34"/>
              </a:rPr>
              <a:t>Flammable solids, self-reactive</a:t>
            </a:r>
          </a:p>
          <a:p>
            <a:pPr algn="ctr">
              <a:buFont typeface="Wingdings" pitchFamily="2" charset="2"/>
              <a:buNone/>
            </a:pPr>
            <a:r>
              <a:rPr lang="en-US" sz="2800" b="1">
                <a:solidFill>
                  <a:srgbClr val="000000"/>
                </a:solidFill>
                <a:cs typeface="AngsanaUPC" pitchFamily="18" charset="-34"/>
              </a:rPr>
              <a:t>substances and desensitized explosives</a:t>
            </a:r>
            <a:endParaRPr lang="th-TH" sz="2800" b="1">
              <a:solidFill>
                <a:srgbClr val="000000"/>
              </a:solidFill>
              <a:cs typeface="AngsanaUPC" pitchFamily="18" charset="-34"/>
            </a:endParaRPr>
          </a:p>
        </p:txBody>
      </p:sp>
      <p:pic>
        <p:nvPicPr>
          <p:cNvPr id="43014" name="Picture 5" descr="untitle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260350"/>
            <a:ext cx="280828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Text Box 6"/>
          <p:cNvSpPr txBox="1">
            <a:spLocks noChangeArrowheads="1"/>
          </p:cNvSpPr>
          <p:nvPr/>
        </p:nvSpPr>
        <p:spPr bwMode="auto">
          <a:xfrm>
            <a:off x="4968875" y="2852738"/>
            <a:ext cx="41751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Substances liable to</a:t>
            </a:r>
          </a:p>
          <a:p>
            <a:pPr algn="ctr">
              <a:buFont typeface="Wingdings" pitchFamily="2" charset="2"/>
              <a:buNone/>
            </a:pP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spontaneous combustion</a:t>
            </a:r>
            <a:endParaRPr lang="th-TH" sz="3600" b="1">
              <a:solidFill>
                <a:srgbClr val="000000"/>
              </a:solidFill>
              <a:cs typeface="AngsanaUPC" pitchFamily="18" charset="-34"/>
            </a:endParaRPr>
          </a:p>
        </p:txBody>
      </p:sp>
      <p:pic>
        <p:nvPicPr>
          <p:cNvPr id="43016" name="Picture 7" descr="untitled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38" y="3933825"/>
            <a:ext cx="25923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Text Box 8"/>
          <p:cNvSpPr txBox="1">
            <a:spLocks noChangeArrowheads="1"/>
          </p:cNvSpPr>
          <p:nvPr/>
        </p:nvSpPr>
        <p:spPr bwMode="auto">
          <a:xfrm>
            <a:off x="4968875" y="4365625"/>
            <a:ext cx="41751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Substances which, in contact with water, </a:t>
            </a:r>
          </a:p>
          <a:p>
            <a:pPr algn="ctr">
              <a:buFont typeface="Wingdings" pitchFamily="2" charset="2"/>
              <a:buNone/>
            </a:pP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emit flammable gases</a:t>
            </a:r>
            <a:endParaRPr lang="th-TH" sz="3600" b="1">
              <a:solidFill>
                <a:srgbClr val="000000"/>
              </a:solidFill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C8779D-AD7C-4CFB-B4E4-27371E4CF739}" type="slidenum">
              <a:rPr lang="en-US"/>
              <a:pPr>
                <a:defRPr/>
              </a:pPr>
              <a:t>45</a:t>
            </a:fld>
            <a:endParaRPr lang="th-TH" sz="1400"/>
          </a:p>
        </p:txBody>
      </p:sp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611188" y="3933825"/>
            <a:ext cx="4175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Oxidizing substances</a:t>
            </a:r>
            <a:endParaRPr lang="th-TH" sz="3600" b="1">
              <a:solidFill>
                <a:srgbClr val="000000"/>
              </a:solidFill>
              <a:cs typeface="AngsanaUPC" pitchFamily="18" charset="-34"/>
            </a:endParaRPr>
          </a:p>
        </p:txBody>
      </p:sp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4716463" y="4076700"/>
            <a:ext cx="4175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Organic peroxides</a:t>
            </a:r>
            <a:endParaRPr lang="th-TH" sz="3600" b="1">
              <a:solidFill>
                <a:srgbClr val="000000"/>
              </a:solidFill>
              <a:cs typeface="AngsanaUPC" pitchFamily="18" charset="-34"/>
            </a:endParaRPr>
          </a:p>
        </p:txBody>
      </p:sp>
      <p:pic>
        <p:nvPicPr>
          <p:cNvPr id="44037" name="Picture 4" descr="untitle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981075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5" descr="untitle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908050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1C7DE-CBC7-4864-94FD-BE879FD06AC5}" type="slidenum">
              <a:rPr lang="en-US"/>
              <a:pPr>
                <a:defRPr/>
              </a:pPr>
              <a:t>46</a:t>
            </a:fld>
            <a:endParaRPr lang="th-TH" sz="140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323850" y="4221163"/>
            <a:ext cx="4175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Toxic substances</a:t>
            </a:r>
            <a:endParaRPr lang="th-TH" sz="3600" b="1">
              <a:solidFill>
                <a:srgbClr val="000000"/>
              </a:solidFill>
              <a:cs typeface="AngsanaUPC" pitchFamily="18" charset="-34"/>
            </a:endParaRP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4968875" y="4149725"/>
            <a:ext cx="4175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3600" b="1">
                <a:solidFill>
                  <a:srgbClr val="000000"/>
                </a:solidFill>
                <a:cs typeface="AngsanaUPC" pitchFamily="18" charset="-34"/>
              </a:rPr>
              <a:t>Infectious substances</a:t>
            </a:r>
            <a:endParaRPr lang="th-TH" sz="3600" b="1">
              <a:solidFill>
                <a:srgbClr val="000000"/>
              </a:solidFill>
              <a:cs typeface="AngsanaUPC" pitchFamily="18" charset="-34"/>
            </a:endParaRPr>
          </a:p>
        </p:txBody>
      </p:sp>
      <p:pic>
        <p:nvPicPr>
          <p:cNvPr id="45061" name="Picture 4" descr="untitle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836613"/>
            <a:ext cx="31686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 descr="untitle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836613"/>
            <a:ext cx="31686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7ACF0F-DAF4-4744-98D7-80F778F2FC91}" type="slidenum">
              <a:rPr lang="en-US"/>
              <a:pPr>
                <a:defRPr/>
              </a:pPr>
              <a:t>47</a:t>
            </a:fld>
            <a:endParaRPr lang="th-TH" sz="1400"/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2555875" y="4508500"/>
            <a:ext cx="41751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th-TH" sz="4800" b="1">
                <a:solidFill>
                  <a:srgbClr val="000000"/>
                </a:solidFill>
                <a:cs typeface="AngsanaUPC" pitchFamily="18" charset="-34"/>
              </a:rPr>
              <a:t>สารรังสี</a:t>
            </a:r>
          </a:p>
        </p:txBody>
      </p:sp>
      <p:pic>
        <p:nvPicPr>
          <p:cNvPr id="46084" name="Picture 3" descr="untitle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557338"/>
            <a:ext cx="25209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 descr="untitle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1628775"/>
            <a:ext cx="25209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5" descr="untitled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1484313"/>
            <a:ext cx="25209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CF41D2-AB0F-47B8-917F-F38972EC6996}" type="slidenum">
              <a:rPr lang="en-US"/>
              <a:pPr>
                <a:defRPr/>
              </a:pPr>
              <a:t>48</a:t>
            </a:fld>
            <a:endParaRPr lang="th-TH" sz="1400"/>
          </a:p>
        </p:txBody>
      </p:sp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2555875" y="5229225"/>
            <a:ext cx="41751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th-TH" sz="4800" b="1">
                <a:solidFill>
                  <a:srgbClr val="000000"/>
                </a:solidFill>
                <a:cs typeface="AngsanaUPC" pitchFamily="18" charset="-34"/>
              </a:rPr>
              <a:t>สารกัดกร่อน</a:t>
            </a:r>
          </a:p>
        </p:txBody>
      </p:sp>
      <p:pic>
        <p:nvPicPr>
          <p:cNvPr id="47108" name="Picture 3" descr="class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981075"/>
            <a:ext cx="3960812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8D0DB-009F-4E92-BC90-4EB7304D1267}" type="slidenum">
              <a:rPr lang="en-US"/>
              <a:pPr>
                <a:defRPr/>
              </a:pPr>
              <a:t>49</a:t>
            </a:fld>
            <a:endParaRPr lang="th-TH" sz="1400"/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1692275" y="5013325"/>
            <a:ext cx="6192838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th-TH" sz="4800" b="1">
                <a:solidFill>
                  <a:srgbClr val="000000"/>
                </a:solidFill>
                <a:cs typeface="AngsanaUPC" pitchFamily="18" charset="-34"/>
              </a:rPr>
              <a:t>อื่นๆ</a:t>
            </a:r>
          </a:p>
        </p:txBody>
      </p:sp>
      <p:pic>
        <p:nvPicPr>
          <p:cNvPr id="48132" name="Picture 3" descr="untitle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981075"/>
            <a:ext cx="388937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E26973E-6BB6-415B-B096-186D11ABD046}" type="slidenum">
              <a:rPr lang="en-US" smtClean="0"/>
              <a:pPr/>
              <a:t>5</a:t>
            </a:fld>
            <a:endParaRPr lang="th-TH" smtClean="0"/>
          </a:p>
        </p:txBody>
      </p:sp>
      <p:sp>
        <p:nvSpPr>
          <p:cNvPr id="1404932" name="Text Box 4"/>
          <p:cNvSpPr txBox="1">
            <a:spLocks noChangeArrowheads="1"/>
          </p:cNvSpPr>
          <p:nvPr/>
        </p:nvSpPr>
        <p:spPr bwMode="auto">
          <a:xfrm>
            <a:off x="142875" y="279400"/>
            <a:ext cx="8893175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spcBef>
                <a:spcPct val="30000"/>
              </a:spcBef>
              <a:buFont typeface="Wingdings" pitchFamily="2" charset="2"/>
              <a:buChar char="q"/>
            </a:pPr>
            <a:r>
              <a:rPr kumimoji="1" lang="th-TH" sz="6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สิ่ง</a:t>
            </a:r>
            <a:r>
              <a:rPr kumimoji="1" lang="th-TH" sz="6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ปฏิกูลหรือวัสดุที่ไม่ใช้แล้วที่มีองค์ประกอบของสิ่งเจือปน  ที่กำหนดไว้ในภาคผนวกที่ </a:t>
            </a:r>
            <a:r>
              <a:rPr kumimoji="1" lang="en-US" sz="6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2</a:t>
            </a:r>
            <a:r>
              <a:rPr kumimoji="1" lang="th-TH" sz="6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  ของประกาศกระทรวงอุตสาหกรรม  เรื่อง  การกำจัดสิ่งปฏิกูลหรือวัสดุที่ไม่ใช้แล้ว พ.ศ.</a:t>
            </a:r>
            <a:r>
              <a:rPr kumimoji="1" lang="en-US" sz="6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2548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4932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80E43A-04D6-45B2-9067-3C64940808D0}" type="slidenum">
              <a:rPr lang="en-US"/>
              <a:pPr>
                <a:defRPr/>
              </a:pPr>
              <a:t>50</a:t>
            </a:fld>
            <a:endParaRPr lang="th-TH" sz="140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834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5040560" y="1340768"/>
            <a:ext cx="42484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</a:rPr>
              <a:t>http://phmsa.dot.gov/staticfiles/PHMSA/DownloadableFiles/ Files/Hazmat/ERG2012.pdf</a:t>
            </a:r>
            <a:endParaRPr lang="th-TH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49C4505-8608-403D-BF10-53B748941868}" type="slidenum">
              <a:rPr lang="en-US" smtClean="0"/>
              <a:pPr/>
              <a:t>51</a:t>
            </a:fld>
            <a:endParaRPr lang="th-TH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07950" y="101600"/>
            <a:ext cx="87845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6000" b="1" u="sng" dirty="0" smtClean="0">
                <a:latin typeface="Angsana New" pitchFamily="18" charset="-34"/>
                <a:cs typeface="AngsanaUPC" pitchFamily="18" charset="-34"/>
              </a:rPr>
              <a:t>การ</a:t>
            </a:r>
            <a:r>
              <a:rPr lang="th-TH" sz="6000" b="1" u="sng" dirty="0">
                <a:latin typeface="Angsana New" pitchFamily="18" charset="-34"/>
                <a:cs typeface="AngsanaUPC" pitchFamily="18" charset="-34"/>
              </a:rPr>
              <a:t>กำจัดของเสีย</a:t>
            </a:r>
            <a:r>
              <a:rPr lang="th-TH" sz="6000" b="1" u="sng" dirty="0" smtClean="0">
                <a:latin typeface="Angsana New" pitchFamily="18" charset="-34"/>
                <a:cs typeface="AngsanaUPC" pitchFamily="18" charset="-34"/>
              </a:rPr>
              <a:t>อันตรายจากชุมชน</a:t>
            </a:r>
            <a:endParaRPr lang="th-TH" sz="6000" b="1" u="sng" dirty="0">
              <a:latin typeface="Angsana New" pitchFamily="18" charset="-34"/>
              <a:cs typeface="AngsanaUPC" pitchFamily="18" charset="-34"/>
            </a:endParaRPr>
          </a:p>
        </p:txBody>
      </p:sp>
      <p:sp>
        <p:nvSpPr>
          <p:cNvPr id="1451012" name="Text Box 4"/>
          <p:cNvSpPr txBox="1">
            <a:spLocks noChangeArrowheads="1"/>
          </p:cNvSpPr>
          <p:nvPr/>
        </p:nvSpPr>
        <p:spPr bwMode="auto">
          <a:xfrm>
            <a:off x="273050" y="981075"/>
            <a:ext cx="87630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buFont typeface="Wingdings" pitchFamily="2" charset="2"/>
              <a:buNone/>
            </a:pP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1)  การกำจัดของเสียอันตรายด้วยการเผาในเตาเผา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en-US" sz="4000" b="1" dirty="0">
                <a:latin typeface="Angsana New" pitchFamily="18" charset="-34"/>
                <a:cs typeface="Times New Roman" pitchFamily="18" charset="0"/>
              </a:rPr>
              <a:t>(Thermal Treatment)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มักใช้กับของเสียอันตรายประเภท</a:t>
            </a:r>
          </a:p>
          <a:p>
            <a:pPr marL="1162050" lvl="1" indent="-590550">
              <a:buFont typeface="Wingdings" pitchFamily="2" charset="2"/>
              <a:buChar char="Ø"/>
            </a:pPr>
            <a:r>
              <a:rPr kumimoji="1" lang="th-TH" sz="3600" b="1" dirty="0">
                <a:latin typeface="Angsana New" pitchFamily="18" charset="-34"/>
                <a:cs typeface="AngsanaUPC" pitchFamily="18" charset="-34"/>
              </a:rPr>
              <a:t>ของเสียอันตรายทางชีวภาพที่ปะปนด้วยเชื้อโรค</a:t>
            </a:r>
          </a:p>
          <a:p>
            <a:pPr marL="1162050" lvl="1" indent="-590550">
              <a:buFont typeface="Wingdings" pitchFamily="2" charset="2"/>
              <a:buChar char="Ø"/>
            </a:pPr>
            <a:r>
              <a:rPr kumimoji="1" lang="th-TH" sz="3600" b="1" dirty="0">
                <a:latin typeface="Angsana New" pitchFamily="18" charset="-34"/>
                <a:cs typeface="AngsanaUPC" pitchFamily="18" charset="-34"/>
              </a:rPr>
              <a:t>ของเสียที่ย่อยสลายทางชีวภาพได้ยาก</a:t>
            </a:r>
            <a:r>
              <a:rPr kumimoji="1" lang="en-US" sz="36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th-TH" sz="3600" b="1" dirty="0">
                <a:latin typeface="Angsana New" pitchFamily="18" charset="-34"/>
                <a:cs typeface="AngsanaUPC" pitchFamily="18" charset="-34"/>
              </a:rPr>
              <a:t>โดยเฉพาะของเสียที่มีโครงสร้างของสารประกอบคาร์บอน</a:t>
            </a:r>
            <a:r>
              <a:rPr kumimoji="1" lang="en-US" sz="36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en-US" sz="3600" b="1" dirty="0">
                <a:latin typeface="Angsana New" pitchFamily="18" charset="-34"/>
                <a:cs typeface="Times New Roman" pitchFamily="18" charset="0"/>
              </a:rPr>
              <a:t>(C)</a:t>
            </a:r>
            <a:endParaRPr kumimoji="1" lang="th-TH" sz="3600" b="1" dirty="0">
              <a:latin typeface="Angsana New" pitchFamily="18" charset="-34"/>
            </a:endParaRPr>
          </a:p>
          <a:p>
            <a:pPr marL="1162050" lvl="1" indent="-590550">
              <a:buFont typeface="Wingdings" pitchFamily="2" charset="2"/>
              <a:buChar char="Ø"/>
            </a:pPr>
            <a:r>
              <a:rPr kumimoji="1" lang="th-TH" sz="3600" b="1" dirty="0">
                <a:latin typeface="Angsana New" pitchFamily="18" charset="-34"/>
                <a:cs typeface="AngsanaUPC" pitchFamily="18" charset="-34"/>
              </a:rPr>
              <a:t>ของเสียที่ง่ายต่อการระเหยได้ดี</a:t>
            </a:r>
            <a:r>
              <a:rPr kumimoji="1" lang="en-US" sz="36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th-TH" sz="3600" b="1" dirty="0">
                <a:latin typeface="Angsana New" pitchFamily="18" charset="-34"/>
                <a:cs typeface="AngsanaUPC" pitchFamily="18" charset="-34"/>
              </a:rPr>
              <a:t>โดยเฉพาะเป็นของเสียประเภทตัวทำละลาย</a:t>
            </a:r>
          </a:p>
          <a:p>
            <a:pPr marL="1162050" lvl="1" indent="-590550">
              <a:buFont typeface="Wingdings" pitchFamily="2" charset="2"/>
              <a:buChar char="Ø"/>
            </a:pPr>
            <a:r>
              <a:rPr kumimoji="1" lang="th-TH" sz="3600" b="1" dirty="0">
                <a:latin typeface="Angsana New" pitchFamily="18" charset="-34"/>
                <a:cs typeface="AngsanaUPC" pitchFamily="18" charset="-34"/>
              </a:rPr>
              <a:t>ของเสียที่มี</a:t>
            </a:r>
            <a:r>
              <a:rPr kumimoji="1" lang="th-TH" sz="3600" b="1" dirty="0" smtClean="0">
                <a:latin typeface="Angsana New" pitchFamily="18" charset="-34"/>
                <a:cs typeface="AngsanaUPC" pitchFamily="18" charset="-34"/>
              </a:rPr>
              <a:t>จุดติดไฟต่ำ</a:t>
            </a:r>
            <a:r>
              <a:rPr kumimoji="1" lang="en-US" sz="3600" b="1" dirty="0" smtClean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th-TH" sz="3600" b="1" dirty="0">
                <a:latin typeface="Angsana New" pitchFamily="18" charset="-34"/>
                <a:cs typeface="AngsanaUPC" pitchFamily="18" charset="-34"/>
              </a:rPr>
              <a:t>และไม่เกิดการระเบิดที่รุนแรงจนควบคุมไม่ได้</a:t>
            </a:r>
            <a:r>
              <a:rPr kumimoji="1" lang="en-US" sz="3600" b="1" dirty="0">
                <a:latin typeface="Angsana New" pitchFamily="18" charset="-34"/>
                <a:cs typeface="AngsanaUPC" pitchFamily="18" charset="-34"/>
              </a:rPr>
              <a:t> </a:t>
            </a:r>
            <a:endParaRPr kumimoji="1" lang="th-TH" sz="3600" b="1" dirty="0">
              <a:latin typeface="Angsana New" pitchFamily="18" charset="-34"/>
              <a:cs typeface="AngsanaUPC" pitchFamily="18" charset="-34"/>
            </a:endParaRPr>
          </a:p>
          <a:p>
            <a:pPr marL="1162050" lvl="1" indent="-590550">
              <a:buFont typeface="Wingdings" pitchFamily="2" charset="2"/>
              <a:buChar char="Ø"/>
            </a:pPr>
            <a:r>
              <a:rPr kumimoji="1" lang="th-TH" sz="3600" b="1" dirty="0">
                <a:latin typeface="Angsana New" pitchFamily="18" charset="-34"/>
                <a:cs typeface="AngsanaUPC" pitchFamily="18" charset="-34"/>
              </a:rPr>
              <a:t>ของเสียที่ไม่ปลอดภัยต่อการนำไปฝังกลบในหลุมฝังกลบ</a:t>
            </a:r>
            <a:r>
              <a:rPr kumimoji="1" lang="en-US" sz="3600" b="1" dirty="0">
                <a:latin typeface="Angsana New" pitchFamily="18" charset="-34"/>
                <a:cs typeface="AngsanaUPC" pitchFamily="18" charset="-34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1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1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1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1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1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1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1012" grpId="0" build="p" bldLvl="2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19C21C-B682-4306-8B9E-6929746F36CA}" type="slidenum">
              <a:rPr lang="en-US" smtClean="0"/>
              <a:pPr/>
              <a:t>52</a:t>
            </a:fld>
            <a:endParaRPr lang="th-TH" smtClean="0"/>
          </a:p>
        </p:txBody>
      </p:sp>
      <p:sp>
        <p:nvSpPr>
          <p:cNvPr id="1452035" name="Text Box 3"/>
          <p:cNvSpPr txBox="1">
            <a:spLocks noChangeArrowheads="1"/>
          </p:cNvSpPr>
          <p:nvPr/>
        </p:nvSpPr>
        <p:spPr bwMode="auto">
          <a:xfrm>
            <a:off x="250825" y="333375"/>
            <a:ext cx="87630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ปัจจัยสำคัญต่อการทำงานของเตาเผาของเสียอันตราย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อุณหภูมิในห้องเผา  ควรอยู่ระหว่าง  </a:t>
            </a:r>
            <a:r>
              <a:rPr kumimoji="1" lang="en-US" sz="4000" b="1">
                <a:latin typeface="Angsana New" pitchFamily="18" charset="-34"/>
              </a:rPr>
              <a:t>800-1,200</a:t>
            </a:r>
            <a:r>
              <a:rPr kumimoji="1" lang="th-TH" sz="4000" b="1">
                <a:latin typeface="Angsana New" pitchFamily="18" charset="-34"/>
              </a:rPr>
              <a:t>  </a:t>
            </a:r>
            <a:r>
              <a:rPr kumimoji="1" lang="th-TH" sz="4000" b="1">
                <a:latin typeface="Angsana New" pitchFamily="18" charset="-34"/>
                <a:sym typeface="Symbol" pitchFamily="18" charset="2"/>
              </a:rPr>
              <a:t></a:t>
            </a:r>
            <a:r>
              <a:rPr kumimoji="1" lang="en-US" sz="4000" b="1">
                <a:latin typeface="Angsana New" pitchFamily="18" charset="-34"/>
              </a:rPr>
              <a:t>C</a:t>
            </a:r>
            <a:endParaRPr kumimoji="1" lang="th-TH" sz="4000" b="1">
              <a:latin typeface="Angsana New" pitchFamily="18" charset="-34"/>
            </a:endParaRP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เวลาของอากาศเสียควรอยู่ในเตาเผาไม่น้อยกว่า  </a:t>
            </a:r>
            <a:r>
              <a:rPr kumimoji="1" lang="en-US" sz="4000" b="1">
                <a:latin typeface="Angsana New" pitchFamily="18" charset="-34"/>
              </a:rPr>
              <a:t>2</a:t>
            </a:r>
            <a:r>
              <a:rPr kumimoji="1" lang="th-TH" sz="4000" b="1">
                <a:latin typeface="Angsana New" pitchFamily="18" charset="-34"/>
              </a:rPr>
              <a:t>  วินาที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เกิดการปั่นป่วนของอากาศภายในห้องเผาเพื่อให้เกิดการลุกไหม้อย่างทั่วถึง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มีปริมาณออกซิเจนที่เพียงพอต่อการลุกไหม้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2035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6F8C32-9D36-4ADD-B636-1AF025B82E7B}" type="slidenum">
              <a:rPr lang="en-US" smtClean="0"/>
              <a:pPr/>
              <a:t>53</a:t>
            </a:fld>
            <a:endParaRPr lang="th-TH" smtClean="0"/>
          </a:p>
        </p:txBody>
      </p:sp>
      <p:sp>
        <p:nvSpPr>
          <p:cNvPr id="1454082" name="Text Box 2"/>
          <p:cNvSpPr txBox="1">
            <a:spLocks noChangeArrowheads="1"/>
          </p:cNvSpPr>
          <p:nvPr/>
        </p:nvSpPr>
        <p:spPr bwMode="auto">
          <a:xfrm>
            <a:off x="250825" y="333375"/>
            <a:ext cx="8763000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เกณฑ์การออกแบบเตาเผาของเสียอันตราย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ปริมาตรรองรับของห้องเผาที่ได้กำหนด (</a:t>
            </a:r>
            <a:r>
              <a:rPr kumimoji="1" lang="en-US" sz="4000" b="1">
                <a:latin typeface="Angsana New" pitchFamily="18" charset="-34"/>
              </a:rPr>
              <a:t>Volume  of  combustion  chamber</a:t>
            </a:r>
            <a:r>
              <a:rPr kumimoji="1" lang="th-TH" sz="4000" b="1">
                <a:latin typeface="Angsana New" pitchFamily="18" charset="-34"/>
              </a:rPr>
              <a:t>) มีความพอเพียงในการรับของเสียที่ต้องการเผาในลักษณะของปริมาตรหลวม ๆ เหมาะสมกับการป้อนอากาศและเวลากักอากาศเสียในห้องเผา โดยทั่วไปมีเกณฑ์การบรรจุของเสียให้ได้ปริมาตรไม่มากกว่าร้อยละ  </a:t>
            </a:r>
            <a:r>
              <a:rPr kumimoji="1" lang="en-US" sz="4000" b="1">
                <a:latin typeface="Angsana New" pitchFamily="18" charset="-34"/>
              </a:rPr>
              <a:t>60</a:t>
            </a:r>
            <a:r>
              <a:rPr kumimoji="1" lang="th-TH" sz="4000" b="1">
                <a:latin typeface="Angsana New" pitchFamily="18" charset="-34"/>
              </a:rPr>
              <a:t>  ของปริมาตรห้องเผาทั้งหมด  ทั้งนี้เพื่อให้เกิดการลุกไหม้ได้และไม่เกิดความแออัดของของเสียมากจนเกินไป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082" grpId="0" build="p" bldLvl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D1086C-AC55-4CF3-A15D-4DBB1230FD72}" type="slidenum">
              <a:rPr lang="en-US" smtClean="0"/>
              <a:pPr/>
              <a:t>54</a:t>
            </a:fld>
            <a:endParaRPr lang="th-TH" smtClean="0"/>
          </a:p>
        </p:txBody>
      </p:sp>
      <p:sp>
        <p:nvSpPr>
          <p:cNvPr id="1453058" name="Text Box 2"/>
          <p:cNvSpPr txBox="1">
            <a:spLocks noChangeArrowheads="1"/>
          </p:cNvSpPr>
          <p:nvPr/>
        </p:nvSpPr>
        <p:spPr bwMode="auto">
          <a:xfrm>
            <a:off x="34925" y="225425"/>
            <a:ext cx="901382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62050" lvl="1" indent="-590550">
              <a:buFont typeface="Wingdings" pitchFamily="2" charset="2"/>
              <a:buChar char="Ø"/>
            </a:pPr>
            <a:r>
              <a:rPr kumimoji="1" lang="th-TH" sz="3200" b="1">
                <a:latin typeface="Angsana New" pitchFamily="18" charset="-34"/>
              </a:rPr>
              <a:t>ฉนวนภายในห้องเผาควรเป็นฉนวนทนไฟที่ไม่แตกง่าย (</a:t>
            </a:r>
            <a:r>
              <a:rPr kumimoji="1" lang="en-US" sz="3200" b="1">
                <a:latin typeface="Angsana New" pitchFamily="18" charset="-34"/>
              </a:rPr>
              <a:t>Refractories</a:t>
            </a:r>
            <a:r>
              <a:rPr kumimoji="1" lang="th-TH" sz="3200" b="1">
                <a:latin typeface="Angsana New" pitchFamily="18" charset="-34"/>
              </a:rPr>
              <a:t>) และไม่ส่งถ่ายความร้อนภายในเตาออกไปข้างนอกเตาเผา  </a:t>
            </a:r>
          </a:p>
          <a:p>
            <a:pPr marL="1162050" lvl="1" indent="-590550">
              <a:buFont typeface="Wingdings" pitchFamily="2" charset="2"/>
              <a:buChar char="Ø"/>
            </a:pPr>
            <a:r>
              <a:rPr kumimoji="1" lang="th-TH" sz="3200" b="1">
                <a:latin typeface="Angsana New" pitchFamily="18" charset="-34"/>
              </a:rPr>
              <a:t>การควบคุมอุณหภูมิในห้องเผาให้ได้สูงพอกับการทำลายของเสียให้หมด</a:t>
            </a:r>
          </a:p>
          <a:p>
            <a:pPr marL="1162050" lvl="1" indent="-590550">
              <a:buFont typeface="Wingdings" pitchFamily="2" charset="2"/>
              <a:buChar char="Ø"/>
            </a:pPr>
            <a:r>
              <a:rPr kumimoji="1" lang="th-TH" sz="3200" b="1">
                <a:latin typeface="Angsana New" pitchFamily="18" charset="-34"/>
              </a:rPr>
              <a:t>การเกิดการปั่นป่วนภายในห้องเผา (</a:t>
            </a:r>
            <a:r>
              <a:rPr kumimoji="1" lang="en-US" sz="3200" b="1">
                <a:latin typeface="Angsana New" pitchFamily="18" charset="-34"/>
              </a:rPr>
              <a:t>Maximum  turbulence</a:t>
            </a:r>
            <a:r>
              <a:rPr kumimoji="1" lang="th-TH" sz="3200" b="1">
                <a:latin typeface="Angsana New" pitchFamily="18" charset="-34"/>
              </a:rPr>
              <a:t>) และเกิดการผสมของของเสียเป็นอย่างดี  เพราะจะได้เกิดการลุกไหม้อย่างทั่วถึงภายในห้องเผา  </a:t>
            </a:r>
          </a:p>
          <a:p>
            <a:pPr marL="1162050" lvl="1" indent="-590550">
              <a:buFont typeface="Wingdings" pitchFamily="2" charset="2"/>
              <a:buChar char="Ø"/>
            </a:pPr>
            <a:r>
              <a:rPr kumimoji="1" lang="th-TH" sz="3200" b="1">
                <a:latin typeface="Angsana New" pitchFamily="18" charset="-34"/>
              </a:rPr>
              <a:t>เวลาในการเผาไหม้ภายในห้องเผา (</a:t>
            </a:r>
            <a:r>
              <a:rPr kumimoji="1" lang="en-US" sz="3200" b="1">
                <a:latin typeface="Angsana New" pitchFamily="18" charset="-34"/>
              </a:rPr>
              <a:t>Residence  time  or  Retention  time</a:t>
            </a:r>
            <a:r>
              <a:rPr kumimoji="1" lang="th-TH" sz="3200" b="1">
                <a:latin typeface="Angsana New" pitchFamily="18" charset="-34"/>
              </a:rPr>
              <a:t>) หมายถึงเวลาที่เกิดการลุกไหม้ของของเสียและอากาศเสียที่เกิดจากการเผาภายในห้องเผา  ซึ่งโดยทั่วไปได้ออกแบบให้เกิดการกักอากาศเสียไว้ในห้องเผาให้ได้นาน  เพื่อจะได้ให้อากาศสัมผัสกับความร้อนภายในห้องเผาและเกิดการลุกไหม้อย่างสมบูรณ์  เกณฑ์ในการออกแบบจะใช้ประมาณ  </a:t>
            </a:r>
            <a:r>
              <a:rPr kumimoji="1" lang="en-US" sz="3200" b="1">
                <a:latin typeface="Angsana New" pitchFamily="18" charset="-34"/>
              </a:rPr>
              <a:t>2</a:t>
            </a:r>
            <a:r>
              <a:rPr kumimoji="1" lang="th-TH" sz="3200" b="1">
                <a:latin typeface="Angsana New" pitchFamily="18" charset="-34"/>
              </a:rPr>
              <a:t>  วินาที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3058" grpId="0" build="p" bldLvl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20C92C4-2E55-4BE0-92B4-1D52542E7005}" type="slidenum">
              <a:rPr lang="en-US" smtClean="0"/>
              <a:pPr/>
              <a:t>55</a:t>
            </a:fld>
            <a:endParaRPr lang="th-TH" smtClean="0"/>
          </a:p>
        </p:txBody>
      </p:sp>
      <p:sp>
        <p:nvSpPr>
          <p:cNvPr id="1456130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630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ประเภทของเตาเผาของเสียอันตราย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เตาเผาแบบ  </a:t>
            </a:r>
            <a:r>
              <a:rPr kumimoji="1" lang="en-US" sz="4000" b="1">
                <a:latin typeface="Angsana New" pitchFamily="18" charset="-34"/>
              </a:rPr>
              <a:t>Rotary  kiln </a:t>
            </a:r>
            <a:endParaRPr kumimoji="1" lang="th-TH" sz="4000" b="1">
              <a:latin typeface="Angsana New" pitchFamily="18" charset="-34"/>
            </a:endParaRPr>
          </a:p>
        </p:txBody>
      </p:sp>
      <p:pic>
        <p:nvPicPr>
          <p:cNvPr id="1456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675"/>
            <a:ext cx="91440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6132" name="Text Box 4"/>
          <p:cNvSpPr txBox="1">
            <a:spLocks noChangeArrowheads="1"/>
          </p:cNvSpPr>
          <p:nvPr/>
        </p:nvSpPr>
        <p:spPr bwMode="auto">
          <a:xfrm>
            <a:off x="1619250" y="5949950"/>
            <a:ext cx="6019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th-TH" sz="3600" b="1">
                <a:latin typeface="Angsana New" pitchFamily="18" charset="-34"/>
                <a:cs typeface="AngsanaUPC" pitchFamily="18" charset="-34"/>
              </a:rPr>
              <a:t>เตาเผาแบบ </a:t>
            </a:r>
            <a:r>
              <a:rPr lang="en-US" sz="3600" b="1">
                <a:latin typeface="Angsana New" pitchFamily="18" charset="-34"/>
                <a:cs typeface="AngsanaUPC" pitchFamily="18" charset="-34"/>
              </a:rPr>
              <a:t>Rotary kiln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6130" grpId="0" build="p" bldLvl="2"/>
      <p:bldP spid="145613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607768-7B46-4FAC-B2F4-7FAE4D989301}" type="slidenum">
              <a:rPr lang="en-US" smtClean="0"/>
              <a:pPr/>
              <a:t>56</a:t>
            </a:fld>
            <a:endParaRPr lang="th-TH" smtClean="0"/>
          </a:p>
        </p:txBody>
      </p:sp>
      <p:sp>
        <p:nvSpPr>
          <p:cNvPr id="145920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63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เตาเผาแบบ  </a:t>
            </a:r>
            <a:r>
              <a:rPr kumimoji="1" lang="en-US" sz="4000" b="1">
                <a:latin typeface="Angsana New" pitchFamily="18" charset="-34"/>
              </a:rPr>
              <a:t>Multiple</a:t>
            </a:r>
            <a:r>
              <a:rPr kumimoji="1" lang="th-TH" sz="4000" b="1">
                <a:latin typeface="Angsana New" pitchFamily="18" charset="-34"/>
              </a:rPr>
              <a:t>-</a:t>
            </a:r>
            <a:r>
              <a:rPr kumimoji="1" lang="en-US" sz="4000" b="1">
                <a:latin typeface="Angsana New" pitchFamily="18" charset="-34"/>
              </a:rPr>
              <a:t>hearth  incinerator  </a:t>
            </a:r>
            <a:r>
              <a:rPr kumimoji="1" lang="th-TH" sz="4000" b="1">
                <a:latin typeface="Angsana New" pitchFamily="18" charset="-34"/>
              </a:rPr>
              <a:t>หรือ  </a:t>
            </a:r>
            <a:r>
              <a:rPr kumimoji="1" lang="en-US" sz="4000" b="1">
                <a:latin typeface="Angsana New" pitchFamily="18" charset="-34"/>
              </a:rPr>
              <a:t>Multiple  chamber </a:t>
            </a:r>
            <a:endParaRPr kumimoji="1" lang="th-TH" sz="4000" b="1">
              <a:latin typeface="Angsana New" pitchFamily="18" charset="-34"/>
            </a:endParaRPr>
          </a:p>
        </p:txBody>
      </p:sp>
      <p:sp>
        <p:nvSpPr>
          <p:cNvPr id="1459205" name="Text Box 5"/>
          <p:cNvSpPr txBox="1">
            <a:spLocks noChangeArrowheads="1"/>
          </p:cNvSpPr>
          <p:nvPr/>
        </p:nvSpPr>
        <p:spPr bwMode="auto">
          <a:xfrm>
            <a:off x="1619250" y="5661025"/>
            <a:ext cx="6019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th-TH" sz="3600" b="1">
                <a:latin typeface="Angsana New" pitchFamily="18" charset="-34"/>
                <a:cs typeface="AngsanaUPC" pitchFamily="18" charset="-34"/>
              </a:rPr>
              <a:t>เตาเผาแบบ </a:t>
            </a:r>
            <a:r>
              <a:rPr lang="en-US" sz="3600" b="1">
                <a:latin typeface="Angsana New" pitchFamily="18" charset="-34"/>
                <a:cs typeface="AngsanaUPC" pitchFamily="18" charset="-34"/>
              </a:rPr>
              <a:t>2 </a:t>
            </a:r>
            <a:r>
              <a:rPr lang="th-TH" sz="3600" b="1">
                <a:latin typeface="Angsana New" pitchFamily="18" charset="-34"/>
                <a:cs typeface="AngsanaUPC" pitchFamily="18" charset="-34"/>
              </a:rPr>
              <a:t>ห้องเผา</a:t>
            </a:r>
            <a:endParaRPr lang="en-US" sz="3600" b="1"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14592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1562100"/>
            <a:ext cx="9059863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9202" grpId="0" build="p" bldLvl="2"/>
      <p:bldP spid="145920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A6022A-EC7B-4C45-AE9D-A7C179329B18}" type="slidenum">
              <a:rPr lang="en-US" smtClean="0"/>
              <a:pPr/>
              <a:t>57</a:t>
            </a:fld>
            <a:endParaRPr lang="th-TH" smtClean="0"/>
          </a:p>
        </p:txBody>
      </p:sp>
      <p:sp>
        <p:nvSpPr>
          <p:cNvPr id="1650690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63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เตาเผาแบบ  </a:t>
            </a:r>
            <a:r>
              <a:rPr kumimoji="1" lang="en-US" sz="4000" b="1">
                <a:latin typeface="Angsana New" pitchFamily="18" charset="-34"/>
              </a:rPr>
              <a:t>Fluidized</a:t>
            </a:r>
            <a:r>
              <a:rPr kumimoji="1" lang="th-TH" sz="4000" b="1">
                <a:latin typeface="Angsana New" pitchFamily="18" charset="-34"/>
              </a:rPr>
              <a:t>-</a:t>
            </a:r>
            <a:r>
              <a:rPr kumimoji="1" lang="en-US" sz="4000" b="1">
                <a:latin typeface="Angsana New" pitchFamily="18" charset="-34"/>
              </a:rPr>
              <a:t>Bed </a:t>
            </a:r>
            <a:endParaRPr kumimoji="1" lang="th-TH" sz="4000" b="1">
              <a:latin typeface="Angsana New" pitchFamily="18" charset="-34"/>
            </a:endParaRPr>
          </a:p>
        </p:txBody>
      </p:sp>
      <p:pic>
        <p:nvPicPr>
          <p:cNvPr id="16506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836613"/>
            <a:ext cx="6480175" cy="593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0692" name="Text Box 4"/>
          <p:cNvSpPr txBox="1">
            <a:spLocks noChangeArrowheads="1"/>
          </p:cNvSpPr>
          <p:nvPr/>
        </p:nvSpPr>
        <p:spPr bwMode="auto">
          <a:xfrm>
            <a:off x="4211638" y="6170613"/>
            <a:ext cx="42116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th-TH" sz="3600" b="1">
                <a:latin typeface="Angsana New" pitchFamily="18" charset="-34"/>
                <a:cs typeface="AngsanaUPC" pitchFamily="18" charset="-34"/>
              </a:rPr>
              <a:t>เตาเผาแบบ  </a:t>
            </a:r>
            <a:r>
              <a:rPr lang="en-US" sz="3600" b="1">
                <a:latin typeface="Angsana New" pitchFamily="18" charset="-34"/>
                <a:cs typeface="AngsanaUPC" pitchFamily="18" charset="-34"/>
              </a:rPr>
              <a:t>Fluidized</a:t>
            </a:r>
            <a:r>
              <a:rPr lang="th-TH" sz="3600" b="1">
                <a:latin typeface="Angsana New" pitchFamily="18" charset="-34"/>
                <a:cs typeface="AngsanaUPC" pitchFamily="18" charset="-34"/>
              </a:rPr>
              <a:t>-</a:t>
            </a:r>
            <a:r>
              <a:rPr lang="en-US" sz="3600" b="1">
                <a:latin typeface="Angsana New" pitchFamily="18" charset="-34"/>
                <a:cs typeface="AngsanaUPC" pitchFamily="18" charset="-34"/>
              </a:rPr>
              <a:t>Bed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0690" grpId="0" build="p" bldLvl="2"/>
      <p:bldP spid="165069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BDA5AD-C119-4683-908C-1D9913B1CABD}" type="slidenum">
              <a:rPr lang="en-US" smtClean="0"/>
              <a:pPr/>
              <a:t>58</a:t>
            </a:fld>
            <a:endParaRPr lang="th-TH" smtClean="0"/>
          </a:p>
        </p:txBody>
      </p:sp>
      <p:sp>
        <p:nvSpPr>
          <p:cNvPr id="1460226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630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อุปกรณ์การควบคุมอากาศเสีย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พวกฝุ่น (</a:t>
            </a:r>
            <a:r>
              <a:rPr kumimoji="1" lang="en-US" sz="4000" b="1">
                <a:latin typeface="Angsana New" pitchFamily="18" charset="-34"/>
              </a:rPr>
              <a:t>Particle</a:t>
            </a:r>
            <a:r>
              <a:rPr kumimoji="1" lang="th-TH" sz="4000" b="1">
                <a:latin typeface="Angsana New" pitchFamily="18" charset="-34"/>
              </a:rPr>
              <a:t>) ใช้</a:t>
            </a:r>
            <a:r>
              <a:rPr kumimoji="1" lang="en-US" sz="4000" b="1">
                <a:latin typeface="Angsana New" pitchFamily="18" charset="-34"/>
              </a:rPr>
              <a:t>Cyclone spectors </a:t>
            </a:r>
            <a:r>
              <a:rPr kumimoji="1" lang="th-TH" sz="4000" b="1">
                <a:latin typeface="Angsana New" pitchFamily="18" charset="-34"/>
              </a:rPr>
              <a:t>(</a:t>
            </a:r>
            <a:r>
              <a:rPr kumimoji="1" lang="en-US" sz="4000" b="1">
                <a:latin typeface="Angsana New" pitchFamily="18" charset="-34"/>
              </a:rPr>
              <a:t>dry</a:t>
            </a:r>
            <a:r>
              <a:rPr kumimoji="1" lang="th-TH" sz="4000" b="1">
                <a:latin typeface="Angsana New" pitchFamily="18" charset="-34"/>
              </a:rPr>
              <a:t>-</a:t>
            </a:r>
            <a:r>
              <a:rPr kumimoji="1" lang="en-US" sz="4000" b="1">
                <a:latin typeface="Angsana New" pitchFamily="18" charset="-34"/>
              </a:rPr>
              <a:t>wet</a:t>
            </a:r>
            <a:r>
              <a:rPr kumimoji="1" lang="th-TH" sz="4000" b="1">
                <a:latin typeface="Angsana New" pitchFamily="18" charset="-34"/>
              </a:rPr>
              <a:t>),</a:t>
            </a:r>
            <a:r>
              <a:rPr kumimoji="1" lang="en-US" sz="4000" b="1">
                <a:latin typeface="Angsana New" pitchFamily="18" charset="-34"/>
              </a:rPr>
              <a:t> Electrostatic precipitator </a:t>
            </a:r>
            <a:r>
              <a:rPr kumimoji="1" lang="th-TH" sz="4000" b="1">
                <a:latin typeface="Angsana New" pitchFamily="18" charset="-34"/>
              </a:rPr>
              <a:t>(</a:t>
            </a:r>
            <a:r>
              <a:rPr kumimoji="1" lang="en-US" sz="4000" b="1">
                <a:latin typeface="Angsana New" pitchFamily="18" charset="-34"/>
              </a:rPr>
              <a:t>ESP</a:t>
            </a:r>
            <a:r>
              <a:rPr kumimoji="1" lang="th-TH" sz="4000" b="1">
                <a:latin typeface="Angsana New" pitchFamily="18" charset="-34"/>
              </a:rPr>
              <a:t>), </a:t>
            </a:r>
            <a:r>
              <a:rPr kumimoji="1" lang="en-US" sz="4000" b="1">
                <a:latin typeface="Angsana New" pitchFamily="18" charset="-34"/>
              </a:rPr>
              <a:t>Filtration</a:t>
            </a:r>
            <a:endParaRPr kumimoji="1" lang="th-TH" sz="4000" b="1">
              <a:latin typeface="Angsana New" pitchFamily="18" charset="-34"/>
            </a:endParaRP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พวกก๊าซ (</a:t>
            </a:r>
            <a:r>
              <a:rPr kumimoji="1" lang="en-US" sz="4000" b="1">
                <a:latin typeface="Angsana New" pitchFamily="18" charset="-34"/>
              </a:rPr>
              <a:t>gas</a:t>
            </a:r>
            <a:r>
              <a:rPr kumimoji="1" lang="th-TH" sz="4000" b="1">
                <a:latin typeface="Angsana New" pitchFamily="18" charset="-34"/>
              </a:rPr>
              <a:t>) ได้แก่พวก  </a:t>
            </a:r>
            <a:r>
              <a:rPr kumimoji="1" lang="en-US" sz="4000" b="1">
                <a:latin typeface="Angsana New" pitchFamily="18" charset="-34"/>
              </a:rPr>
              <a:t>HCI, SO</a:t>
            </a:r>
            <a:r>
              <a:rPr kumimoji="1" lang="en-US" sz="4000" b="1" baseline="-25000">
                <a:latin typeface="Angsana New" pitchFamily="18" charset="-34"/>
              </a:rPr>
              <a:t>2</a:t>
            </a:r>
            <a:r>
              <a:rPr kumimoji="1" lang="en-US" sz="4000" b="1">
                <a:latin typeface="Angsana New" pitchFamily="18" charset="-34"/>
              </a:rPr>
              <a:t>, HF, NO</a:t>
            </a:r>
            <a:r>
              <a:rPr kumimoji="1" lang="en-US" sz="4000" b="1" baseline="-25000">
                <a:latin typeface="Angsana New" pitchFamily="18" charset="-34"/>
              </a:rPr>
              <a:t>2</a:t>
            </a:r>
            <a:r>
              <a:rPr kumimoji="1" lang="th-TH" sz="4000" b="1">
                <a:latin typeface="Angsana New" pitchFamily="18" charset="-34"/>
              </a:rPr>
              <a:t>  มีวิธีการบำบัด ได้แก่ การใช้สารเคมีประเภท  </a:t>
            </a:r>
            <a:r>
              <a:rPr kumimoji="1" lang="en-US" sz="4000" b="1">
                <a:latin typeface="Angsana New" pitchFamily="18" charset="-34"/>
              </a:rPr>
              <a:t>CaOH, NaOH, Wet scrubber </a:t>
            </a:r>
            <a:r>
              <a:rPr kumimoji="1" lang="th-TH" sz="4000" b="1">
                <a:latin typeface="Angsana New" pitchFamily="18" charset="-34"/>
              </a:rPr>
              <a:t>(ใช้น้ำเป็นตัวจับ) หรือ </a:t>
            </a:r>
            <a:r>
              <a:rPr kumimoji="1" lang="en-US" sz="4000" b="1">
                <a:latin typeface="Angsana New" pitchFamily="18" charset="-34"/>
              </a:rPr>
              <a:t>Absorption packed </a:t>
            </a:r>
            <a:r>
              <a:rPr kumimoji="1" lang="th-TH" sz="4000" b="1">
                <a:latin typeface="Angsana New" pitchFamily="18" charset="-34"/>
              </a:rPr>
              <a:t>(เช่น  </a:t>
            </a:r>
            <a:r>
              <a:rPr kumimoji="1" lang="en-US" sz="4000" b="1">
                <a:latin typeface="Angsana New" pitchFamily="18" charset="-34"/>
              </a:rPr>
              <a:t>activated  carbon</a:t>
            </a:r>
            <a:r>
              <a:rPr kumimoji="1" lang="th-TH" sz="4000" b="1">
                <a:latin typeface="Angsana New" pitchFamily="18" charset="-34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0226" grpId="0" build="p" bldLvl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7BDB74B-B62D-459B-8A9A-7828B47B07DB}" type="slidenum">
              <a:rPr lang="en-US" smtClean="0"/>
              <a:pPr/>
              <a:t>59</a:t>
            </a:fld>
            <a:endParaRPr lang="th-TH" smtClean="0"/>
          </a:p>
        </p:txBody>
      </p:sp>
      <p:sp>
        <p:nvSpPr>
          <p:cNvPr id="1428482" name="Text Box 2"/>
          <p:cNvSpPr txBox="1">
            <a:spLocks noChangeArrowheads="1"/>
          </p:cNvSpPr>
          <p:nvPr/>
        </p:nvSpPr>
        <p:spPr bwMode="auto">
          <a:xfrm>
            <a:off x="215900" y="260350"/>
            <a:ext cx="8964613" cy="626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20000"/>
              </a:spcBef>
              <a:buFont typeface="Wingdings" pitchFamily="2" charset="2"/>
              <a:buNone/>
            </a:pP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2) การฝังกลบของเสียอันตราย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en-US" sz="4000" b="1" dirty="0">
                <a:latin typeface="Angsana New" pitchFamily="18" charset="-34"/>
                <a:cs typeface="Times New Roman" pitchFamily="18" charset="0"/>
              </a:rPr>
              <a:t>(Secure Landfill)</a:t>
            </a:r>
            <a:r>
              <a:rPr kumimoji="1" lang="th-TH" sz="4000" b="1" dirty="0">
                <a:latin typeface="Angsana New" pitchFamily="18" charset="-34"/>
              </a:rPr>
              <a:t> มีกระบวนการดังนี้</a:t>
            </a:r>
          </a:p>
          <a:p>
            <a:pPr marL="1162050" lvl="1" indent="-590550">
              <a:spcBef>
                <a:spcPct val="20000"/>
              </a:spcBef>
              <a:buFont typeface="Wingdings" pitchFamily="2" charset="2"/>
              <a:buChar char="Ø"/>
            </a:pP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การทำให้หมดฤทธิ์ที่เป็นอันตราย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en-US" sz="4000" b="1" dirty="0">
                <a:latin typeface="Angsana New" pitchFamily="18" charset="-34"/>
                <a:cs typeface="Times New Roman" pitchFamily="18" charset="0"/>
              </a:rPr>
              <a:t>(Detoxification)</a:t>
            </a:r>
            <a:endParaRPr kumimoji="1" lang="th-TH" sz="4000" b="1" dirty="0">
              <a:latin typeface="Angsana New" pitchFamily="18" charset="-34"/>
            </a:endParaRPr>
          </a:p>
          <a:p>
            <a:pPr marL="1162050" lvl="1" indent="-590550">
              <a:spcBef>
                <a:spcPct val="20000"/>
              </a:spcBef>
              <a:buFont typeface="Wingdings" pitchFamily="2" charset="2"/>
              <a:buChar char="Ø"/>
            </a:pP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การคัดแยกของเสียอันตรายที่เป็นพิษต่างกัน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en-US" sz="4000" b="1" dirty="0">
                <a:latin typeface="Angsana New" pitchFamily="18" charset="-34"/>
                <a:cs typeface="Times New Roman" pitchFamily="18" charset="0"/>
              </a:rPr>
              <a:t>(Separation)</a:t>
            </a:r>
          </a:p>
          <a:p>
            <a:pPr marL="1162050" lvl="1" indent="-590550">
              <a:spcBef>
                <a:spcPct val="20000"/>
              </a:spcBef>
              <a:buFont typeface="Wingdings" pitchFamily="2" charset="2"/>
              <a:buChar char="Ø"/>
            </a:pP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การทำให้เสถียรและอัดเป็นก้อน</a:t>
            </a:r>
            <a:r>
              <a:rPr kumimoji="1" lang="en-US" sz="4000" b="1" dirty="0"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en-US" sz="4000" b="1" dirty="0">
                <a:latin typeface="Angsana New" pitchFamily="18" charset="-34"/>
                <a:cs typeface="Times New Roman" pitchFamily="18" charset="0"/>
              </a:rPr>
              <a:t>(Stabilization and Solidification</a:t>
            </a:r>
            <a:r>
              <a:rPr kumimoji="1" lang="en-US" sz="4000" b="1" dirty="0" smtClean="0">
                <a:latin typeface="Angsana New" pitchFamily="18" charset="-34"/>
                <a:cs typeface="Times New Roman" pitchFamily="18" charset="0"/>
              </a:rPr>
              <a:t>) </a:t>
            </a:r>
            <a:r>
              <a:rPr lang="th-TH" sz="4000" b="1" dirty="0" smtClean="0">
                <a:cs typeface="AngsanaUPC" pitchFamily="18" charset="-34"/>
              </a:rPr>
              <a:t>เพื่อไม่ให้เกิดการเคลื่อนตัว (</a:t>
            </a:r>
            <a:r>
              <a:rPr lang="en-US" sz="4000" b="1" dirty="0" smtClean="0">
                <a:cs typeface="AngsanaUPC" pitchFamily="18" charset="-34"/>
              </a:rPr>
              <a:t>Immobile)</a:t>
            </a:r>
            <a:endParaRPr lang="en-US" sz="4000" b="1" dirty="0">
              <a:cs typeface="AngsanaUPC" pitchFamily="18" charset="-34"/>
            </a:endParaRPr>
          </a:p>
          <a:p>
            <a:pPr marL="1162050" lvl="1" indent="-590550">
              <a:spcBef>
                <a:spcPct val="20000"/>
              </a:spcBef>
              <a:buFont typeface="Wingdings" pitchFamily="2" charset="2"/>
              <a:buNone/>
            </a:pP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	</a:t>
            </a:r>
            <a:r>
              <a:rPr kumimoji="1" lang="th-TH" sz="4000" b="1" i="1" dirty="0">
                <a:latin typeface="Angsana New" pitchFamily="18" charset="-34"/>
                <a:cs typeface="AngsanaUPC" pitchFamily="18" charset="-34"/>
              </a:rPr>
              <a:t>	ของเสียอันตรายที่จะทำการฝังกลบ ควรเป็นของแข็งเท่านั้น ไม่ควรเป็นของเหลวหรือกึ่งเหลว</a:t>
            </a:r>
            <a:endParaRPr kumimoji="1" lang="en-US" sz="4000" b="1" i="1" dirty="0"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482" grpId="0" build="p" bldLvl="2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5671083-D8BA-4C97-B12C-5CF34A706523}" type="slidenum">
              <a:rPr lang="en-US" smtClean="0"/>
              <a:pPr/>
              <a:t>6</a:t>
            </a:fld>
            <a:endParaRPr lang="th-TH" smtClean="0"/>
          </a:p>
        </p:txBody>
      </p:sp>
      <p:sp>
        <p:nvSpPr>
          <p:cNvPr id="1431555" name="Text Box 3"/>
          <p:cNvSpPr txBox="1">
            <a:spLocks noChangeArrowheads="1"/>
          </p:cNvSpPr>
          <p:nvPr/>
        </p:nvSpPr>
        <p:spPr bwMode="auto">
          <a:xfrm>
            <a:off x="360363" y="44450"/>
            <a:ext cx="853281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8288" indent="-268288">
              <a:spcBef>
                <a:spcPct val="30000"/>
              </a:spcBef>
              <a:buFont typeface="Wingdings" pitchFamily="2" charset="2"/>
              <a:buNone/>
            </a:pPr>
            <a:r>
              <a:rPr lang="th-TH" sz="4400" b="1" dirty="0">
                <a:solidFill>
                  <a:srgbClr val="000000"/>
                </a:solidFill>
                <a:cs typeface="AngsanaUPC" pitchFamily="18" charset="-34"/>
              </a:rPr>
              <a:t>	</a:t>
            </a:r>
            <a:r>
              <a:rPr kumimoji="1" lang="th-TH" sz="4400" b="1" i="1" dirty="0" smtClean="0">
                <a:solidFill>
                  <a:srgbClr val="000000"/>
                </a:solidFill>
                <a:latin typeface="Angsana New" pitchFamily="18" charset="-34"/>
                <a:cs typeface="AngsanaUPC" pitchFamily="18" charset="-34"/>
              </a:rPr>
              <a:t>มูล</a:t>
            </a:r>
            <a:r>
              <a:rPr kumimoji="1" lang="th-TH" sz="4400" b="1" i="1" dirty="0">
                <a:solidFill>
                  <a:srgbClr val="000000"/>
                </a:solidFill>
                <a:latin typeface="Angsana New" pitchFamily="18" charset="-34"/>
                <a:cs typeface="AngsanaUPC" pitchFamily="18" charset="-34"/>
              </a:rPr>
              <a:t>ฝอยอันตราย </a:t>
            </a:r>
            <a:r>
              <a:rPr kumimoji="1" lang="th-TH" sz="44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ตามประกาศกรมควบคุมมลพิษ  เรื่อง  หลักเกณฑ์ทางวิชาการเกี่ยวกับคุณลักษณะของถุงพลาสติกใส่มูลฝอยและที่รองรับมูลฝอยแบบพลาสติกที่ใช้ในที่สาธารณะและสถานสาธารณะ หมายความว่า มูลฝอยที่ปนเปื้อน หรือมีส่วนประกอบของวัตถุดังต่อไปนี้</a:t>
            </a:r>
          </a:p>
        </p:txBody>
      </p:sp>
      <p:sp>
        <p:nvSpPr>
          <p:cNvPr id="1431556" name="Text Box 4"/>
          <p:cNvSpPr txBox="1">
            <a:spLocks noChangeArrowheads="1"/>
          </p:cNvSpPr>
          <p:nvPr/>
        </p:nvSpPr>
        <p:spPr bwMode="auto">
          <a:xfrm>
            <a:off x="1582738" y="4311650"/>
            <a:ext cx="66611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spcBef>
                <a:spcPct val="3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วัตถุระเบิดได้</a:t>
            </a:r>
          </a:p>
          <a:p>
            <a:pPr marL="571500" indent="-571500">
              <a:spcBef>
                <a:spcPct val="3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วัตถุไวไฟ</a:t>
            </a:r>
          </a:p>
          <a:p>
            <a:pPr marL="571500" indent="-571500">
              <a:spcBef>
                <a:spcPct val="3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วัตถุออกไซด์และวัตถุเปอร์ออกไซด์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1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1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1555" grpId="0" build="p" autoUpdateAnimBg="0"/>
      <p:bldP spid="1431556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434CA09-FA05-43D2-9078-578A81A0FB4B}" type="slidenum">
              <a:rPr lang="en-US" smtClean="0"/>
              <a:pPr/>
              <a:t>60</a:t>
            </a:fld>
            <a:endParaRPr lang="th-TH" smtClean="0"/>
          </a:p>
        </p:txBody>
      </p:sp>
      <p:sp>
        <p:nvSpPr>
          <p:cNvPr id="1646594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9036050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เกณฑ์การคัดเลือกสถานที่ฝังกลบเบื้องต้น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ปริมาณและประเภทของของเสียอันตรายที่จะนำไปกำจัด (ฝังกลบ)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การจำแนกปฏิกิริยาที่จะเกิดขึ้นจากการที่นำของเสียอันตรายมารวมกันทั้งที่เป็นปฏิกิริยาทางเคมีและฟิสิกส์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การศึกษาในรายละเอียดของลักษณะของดิน</a:t>
            </a:r>
            <a:r>
              <a:rPr kumimoji="1" lang="en-US" sz="4000" b="1">
                <a:latin typeface="Angsana New" pitchFamily="18" charset="-34"/>
              </a:rPr>
              <a:t>, </a:t>
            </a:r>
            <a:r>
              <a:rPr kumimoji="1" lang="th-TH" sz="4000" b="1">
                <a:latin typeface="Angsana New" pitchFamily="18" charset="-34"/>
              </a:rPr>
              <a:t>อุทกธรณี</a:t>
            </a:r>
            <a:r>
              <a:rPr kumimoji="1" lang="en-US" sz="4000" b="1">
                <a:latin typeface="Angsana New" pitchFamily="18" charset="-34"/>
              </a:rPr>
              <a:t>, </a:t>
            </a:r>
            <a:r>
              <a:rPr kumimoji="1" lang="th-TH" sz="4000" b="1">
                <a:latin typeface="Angsana New" pitchFamily="18" charset="-34"/>
              </a:rPr>
              <a:t>และอุทกวิทยา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การศึกษาระบบการขนส่งและรูปแบบการลำเลียง        ของเสียอันตรายตลอดจนการเกิดอุบัติเหตุจากการขนส่ง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6594" grpId="0" build="p" bldLvl="2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9027EFA-27EC-4DBC-BB3E-105332B921CA}" type="slidenum">
              <a:rPr lang="en-US" smtClean="0"/>
              <a:pPr/>
              <a:t>61</a:t>
            </a:fld>
            <a:endParaRPr lang="th-TH" smtClean="0"/>
          </a:p>
        </p:txBody>
      </p:sp>
      <p:sp>
        <p:nvSpPr>
          <p:cNvPr id="1645570" name="Text Box 2"/>
          <p:cNvSpPr txBox="1">
            <a:spLocks noChangeArrowheads="1"/>
          </p:cNvSpPr>
          <p:nvPr/>
        </p:nvSpPr>
        <p:spPr bwMode="auto">
          <a:xfrm>
            <a:off x="250825" y="333375"/>
            <a:ext cx="87630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ประเมินผลกระทบสิ่งแวดล้อมที่จะเกิดขึ้นจากการดำเนินการฝังกลบ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การลดผลกระทบโดยเฉพาะความขัดแย้งทางด้านสังคมที่จะเกิดขึ้น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สำหรับในบริเวณที่มีความเสี่ยงสูงต่อการเกิดอุบัติภัยต่อชุมชน  ต่อทรัพยากรแหล่งน้ำ  หรือคุณภาพอากาศ  สมควรต้องมีการประเมินความเสี่ยง (</a:t>
            </a:r>
            <a:r>
              <a:rPr kumimoji="1" lang="en-US" sz="4000" b="1">
                <a:latin typeface="Angsana New" pitchFamily="18" charset="-34"/>
              </a:rPr>
              <a:t>Risk  assessment</a:t>
            </a:r>
            <a:r>
              <a:rPr kumimoji="1" lang="th-TH" sz="4000" b="1">
                <a:latin typeface="Angsana New" pitchFamily="18" charset="-34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5570" grpId="0" build="p" bldLvl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8C36EBE-D0A3-4DC6-B1C2-80F87948EF3F}" type="slidenum">
              <a:rPr lang="en-US" smtClean="0"/>
              <a:pPr/>
              <a:t>62</a:t>
            </a:fld>
            <a:endParaRPr lang="th-TH" smtClean="0"/>
          </a:p>
        </p:txBody>
      </p:sp>
      <p:sp>
        <p:nvSpPr>
          <p:cNvPr id="1648642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903605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5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การออกแบบพื้นที่ฝังกลบของเสียอันตราย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ระบบป้องกันน้ำใต้ดินจากการปนเปื้อนของน้ำชะมูลฝอยอันตราย (</a:t>
            </a:r>
            <a:r>
              <a:rPr kumimoji="1" lang="en-US" sz="4000" b="1">
                <a:latin typeface="Angsana New" pitchFamily="18" charset="-34"/>
              </a:rPr>
              <a:t>Leachate</a:t>
            </a:r>
            <a:r>
              <a:rPr kumimoji="1" lang="th-TH" sz="4000" b="1">
                <a:latin typeface="Angsana New" pitchFamily="18" charset="-34"/>
              </a:rPr>
              <a:t>) 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การลดปริมาณน้ำที่ปนมากับของเสียอันตราย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ระบบรวบรวมน้ำชะมูลฝอยอันตราย (</a:t>
            </a:r>
            <a:r>
              <a:rPr kumimoji="1" lang="en-US" sz="4000" b="1">
                <a:latin typeface="Angsana New" pitchFamily="18" charset="-34"/>
              </a:rPr>
              <a:t>Leachate  collection  system</a:t>
            </a:r>
            <a:r>
              <a:rPr kumimoji="1" lang="th-TH" sz="4000" b="1">
                <a:latin typeface="Angsana New" pitchFamily="18" charset="-34"/>
              </a:rPr>
              <a:t>) 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ระบบระบายน้ำผิวดินที่เกิดขึ้นในบริเวณหลุมฝังกลบ (</a:t>
            </a:r>
            <a:r>
              <a:rPr kumimoji="1" lang="en-US" sz="4000" b="1">
                <a:latin typeface="Angsana New" pitchFamily="18" charset="-34"/>
              </a:rPr>
              <a:t>Drainage  system</a:t>
            </a:r>
            <a:r>
              <a:rPr kumimoji="1" lang="th-TH" sz="4000" b="1">
                <a:latin typeface="Angsana New" pitchFamily="18" charset="-34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42" grpId="0" build="p" bldLvl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FF6A0E-820F-48FD-9F61-E7A40D07CDA8}" type="slidenum">
              <a:rPr lang="en-US" smtClean="0"/>
              <a:pPr/>
              <a:t>63</a:t>
            </a:fld>
            <a:endParaRPr lang="th-TH" smtClean="0"/>
          </a:p>
        </p:txBody>
      </p:sp>
      <p:sp>
        <p:nvSpPr>
          <p:cNvPr id="57347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903605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วัสดุกลบทับของเสียอันตรายในแต่ละวัน (</a:t>
            </a:r>
            <a:r>
              <a:rPr kumimoji="1" lang="en-US" sz="4000" b="1">
                <a:latin typeface="Angsana New" pitchFamily="18" charset="-34"/>
              </a:rPr>
              <a:t>Daily  cover</a:t>
            </a:r>
            <a:r>
              <a:rPr kumimoji="1" lang="th-TH" sz="4000" b="1">
                <a:latin typeface="Angsana New" pitchFamily="18" charset="-34"/>
              </a:rPr>
              <a:t>) 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ระบบฝังกลบชั้นสุดท้าย (</a:t>
            </a:r>
            <a:r>
              <a:rPr kumimoji="1" lang="en-US" sz="4000" b="1">
                <a:latin typeface="Angsana New" pitchFamily="18" charset="-34"/>
              </a:rPr>
              <a:t>Final  cover</a:t>
            </a:r>
            <a:r>
              <a:rPr kumimoji="1" lang="th-TH" sz="4000" b="1">
                <a:latin typeface="Angsana New" pitchFamily="18" charset="-34"/>
              </a:rPr>
              <a:t>) 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การปรับปรุงบริเวณผิวบนหลุมฝังกลบ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ระบบระบายก๊าซที่เกิดจากหลุมฝังกลบ (</a:t>
            </a:r>
            <a:r>
              <a:rPr kumimoji="1" lang="en-US" sz="4000" b="1">
                <a:latin typeface="Angsana New" pitchFamily="18" charset="-34"/>
              </a:rPr>
              <a:t>Gas  ventilation</a:t>
            </a:r>
            <a:r>
              <a:rPr kumimoji="1" lang="th-TH" sz="4000" b="1">
                <a:latin typeface="Angsana New" pitchFamily="18" charset="-34"/>
              </a:rPr>
              <a:t>) </a:t>
            </a:r>
          </a:p>
          <a:p>
            <a:pPr marL="1162050" lvl="1" indent="-590550"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th-TH" sz="4000" b="1">
                <a:latin typeface="Angsana New" pitchFamily="18" charset="-34"/>
              </a:rPr>
              <a:t>ระบบการติดตามและตรวจสอบสภาพแวดล้อมบริเวณหลุมฝังกลบรวมทั้งพื้นที่ข้างเคียง (</a:t>
            </a:r>
            <a:r>
              <a:rPr kumimoji="1" lang="en-US" sz="4000" b="1">
                <a:latin typeface="Angsana New" pitchFamily="18" charset="-34"/>
              </a:rPr>
              <a:t>Environment  monitoring  and  measurement</a:t>
            </a:r>
            <a:r>
              <a:rPr kumimoji="1" lang="th-TH" sz="4000" b="1">
                <a:latin typeface="Angsana New" pitchFamily="18" charset="-34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B2D1A2A-EF9F-46C2-8AE4-3F5FFD6FA572}" type="slidenum">
              <a:rPr lang="en-US" smtClean="0"/>
              <a:pPr/>
              <a:t>64</a:t>
            </a:fld>
            <a:endParaRPr lang="th-TH" smtClean="0"/>
          </a:p>
        </p:txBody>
      </p:sp>
      <p:pic>
        <p:nvPicPr>
          <p:cNvPr id="61443" name="Picture 3" descr="Untitled 11 21 A"/>
          <p:cNvPicPr>
            <a:picLocks noChangeAspect="1" noChangeArrowheads="1"/>
          </p:cNvPicPr>
          <p:nvPr/>
        </p:nvPicPr>
        <p:blipFill>
          <a:blip r:embed="rId3" cstate="print"/>
          <a:srcRect l="20782" t="8163" r="-320"/>
          <a:stretch>
            <a:fillRect/>
          </a:stretch>
        </p:blipFill>
        <p:spPr bwMode="auto">
          <a:xfrm>
            <a:off x="179388" y="404813"/>
            <a:ext cx="8785225" cy="530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4"/>
          <p:cNvSpPr txBox="1">
            <a:spLocks noChangeAspect="1" noChangeArrowheads="1"/>
          </p:cNvSpPr>
          <p:nvPr/>
        </p:nvSpPr>
        <p:spPr bwMode="auto">
          <a:xfrm>
            <a:off x="5270500" y="4235450"/>
            <a:ext cx="2057400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000">
                <a:latin typeface="Cordia New" pitchFamily="34" charset="-34"/>
                <a:cs typeface="CordiaUPC" pitchFamily="34" charset="-34"/>
              </a:rPr>
              <a:t>ของเสียอันตราย</a:t>
            </a:r>
            <a:endParaRPr lang="th-TH"/>
          </a:p>
        </p:txBody>
      </p:sp>
      <p:sp>
        <p:nvSpPr>
          <p:cNvPr id="61445" name="Freeform 5"/>
          <p:cNvSpPr>
            <a:spLocks noChangeAspect="1"/>
          </p:cNvSpPr>
          <p:nvPr/>
        </p:nvSpPr>
        <p:spPr bwMode="auto">
          <a:xfrm>
            <a:off x="4027488" y="4257675"/>
            <a:ext cx="1233487" cy="206375"/>
          </a:xfrm>
          <a:custGeom>
            <a:avLst/>
            <a:gdLst>
              <a:gd name="T0" fmla="*/ 0 w 720"/>
              <a:gd name="T1" fmla="*/ 0 h 180"/>
              <a:gd name="T2" fmla="*/ 616744 w 720"/>
              <a:gd name="T3" fmla="*/ 206375 h 180"/>
              <a:gd name="T4" fmla="*/ 1233487 w 720"/>
              <a:gd name="T5" fmla="*/ 206375 h 180"/>
              <a:gd name="T6" fmla="*/ 0 60000 65536"/>
              <a:gd name="T7" fmla="*/ 0 60000 65536"/>
              <a:gd name="T8" fmla="*/ 0 60000 65536"/>
              <a:gd name="T9" fmla="*/ 0 w 720"/>
              <a:gd name="T10" fmla="*/ 0 h 180"/>
              <a:gd name="T11" fmla="*/ 720 w 720"/>
              <a:gd name="T12" fmla="*/ 180 h 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180">
                <a:moveTo>
                  <a:pt x="0" y="0"/>
                </a:moveTo>
                <a:lnTo>
                  <a:pt x="360" y="180"/>
                </a:lnTo>
                <a:lnTo>
                  <a:pt x="720" y="18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61446" name="Freeform 6"/>
          <p:cNvSpPr>
            <a:spLocks noChangeAspect="1"/>
          </p:cNvSpPr>
          <p:nvPr/>
        </p:nvSpPr>
        <p:spPr bwMode="auto">
          <a:xfrm>
            <a:off x="4506913" y="2906713"/>
            <a:ext cx="673100" cy="204787"/>
          </a:xfrm>
          <a:custGeom>
            <a:avLst/>
            <a:gdLst>
              <a:gd name="T0" fmla="*/ 673100 w 540"/>
              <a:gd name="T1" fmla="*/ 204787 h 180"/>
              <a:gd name="T2" fmla="*/ 224367 w 540"/>
              <a:gd name="T3" fmla="*/ 0 h 180"/>
              <a:gd name="T4" fmla="*/ 0 w 540"/>
              <a:gd name="T5" fmla="*/ 0 h 180"/>
              <a:gd name="T6" fmla="*/ 0 60000 65536"/>
              <a:gd name="T7" fmla="*/ 0 60000 65536"/>
              <a:gd name="T8" fmla="*/ 0 60000 65536"/>
              <a:gd name="T9" fmla="*/ 0 w 540"/>
              <a:gd name="T10" fmla="*/ 0 h 180"/>
              <a:gd name="T11" fmla="*/ 540 w 540"/>
              <a:gd name="T12" fmla="*/ 180 h 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0" h="180">
                <a:moveTo>
                  <a:pt x="540" y="180"/>
                </a:moveTo>
                <a:lnTo>
                  <a:pt x="180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1447" name="Text Box 7"/>
          <p:cNvSpPr txBox="1">
            <a:spLocks noChangeAspect="1" noChangeArrowheads="1"/>
          </p:cNvSpPr>
          <p:nvPr/>
        </p:nvSpPr>
        <p:spPr bwMode="auto">
          <a:xfrm>
            <a:off x="5046663" y="2722563"/>
            <a:ext cx="2057400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000">
                <a:latin typeface="Cordia New" pitchFamily="34" charset="-34"/>
                <a:cs typeface="CordiaUPC" pitchFamily="34" charset="-34"/>
              </a:rPr>
              <a:t>การปิดหลุมฝังกลบ</a:t>
            </a:r>
            <a:endParaRPr lang="en-US" sz="2000">
              <a:latin typeface="Cordia New" pitchFamily="34" charset="-34"/>
              <a:cs typeface="Cordia New" pitchFamily="34" charset="-34"/>
            </a:endParaRPr>
          </a:p>
          <a:p>
            <a:r>
              <a:rPr lang="th-TH" sz="2000">
                <a:latin typeface="Cordia New" pitchFamily="34" charset="-34"/>
                <a:cs typeface="CordiaUPC" pitchFamily="34" charset="-34"/>
              </a:rPr>
              <a:t>(ดูรูปรายละเอียด)</a:t>
            </a:r>
            <a:endParaRPr lang="th-TH"/>
          </a:p>
        </p:txBody>
      </p:sp>
      <p:sp>
        <p:nvSpPr>
          <p:cNvPr id="61448" name="Text Box 8"/>
          <p:cNvSpPr txBox="1">
            <a:spLocks noChangeAspect="1" noChangeArrowheads="1"/>
          </p:cNvSpPr>
          <p:nvPr/>
        </p:nvSpPr>
        <p:spPr bwMode="auto">
          <a:xfrm>
            <a:off x="5038725" y="4957763"/>
            <a:ext cx="2468563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000">
                <a:latin typeface="Cordia New" pitchFamily="34" charset="-34"/>
                <a:cs typeface="CordiaUPC" pitchFamily="34" charset="-34"/>
              </a:rPr>
              <a:t>การปูก้นหลุมฝังกลบ</a:t>
            </a:r>
            <a:endParaRPr lang="en-US" sz="2000">
              <a:latin typeface="Cordia New" pitchFamily="34" charset="-34"/>
              <a:cs typeface="Cordia New" pitchFamily="34" charset="-34"/>
            </a:endParaRPr>
          </a:p>
          <a:p>
            <a:r>
              <a:rPr lang="th-TH" sz="2000">
                <a:latin typeface="Cordia New" pitchFamily="34" charset="-34"/>
                <a:cs typeface="CordiaUPC" pitchFamily="34" charset="-34"/>
              </a:rPr>
              <a:t>(ดูรูปรายละเอียด)</a:t>
            </a:r>
            <a:endParaRPr lang="th-TH"/>
          </a:p>
        </p:txBody>
      </p:sp>
      <p:sp>
        <p:nvSpPr>
          <p:cNvPr id="61449" name="Line 9"/>
          <p:cNvSpPr>
            <a:spLocks noChangeAspect="1" noChangeShapeType="1"/>
          </p:cNvSpPr>
          <p:nvPr/>
        </p:nvSpPr>
        <p:spPr bwMode="auto">
          <a:xfrm flipH="1">
            <a:off x="4438650" y="5189538"/>
            <a:ext cx="6175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124075" y="6170613"/>
            <a:ext cx="421163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th-TH" sz="3600" b="1">
                <a:latin typeface="Angsana New" pitchFamily="18" charset="-34"/>
                <a:cs typeface="AngsanaUPC" pitchFamily="18" charset="-34"/>
              </a:rPr>
              <a:t>รายละเอียดการปิดหลุมฝังกลบ</a:t>
            </a:r>
            <a:endParaRPr lang="en-US" sz="3600" b="1"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C323A11-2426-42C3-AEEF-49EE4F287530}" type="slidenum">
              <a:rPr lang="en-US" smtClean="0"/>
              <a:pPr/>
              <a:t>65</a:t>
            </a:fld>
            <a:endParaRPr lang="th-TH" smtClean="0"/>
          </a:p>
        </p:txBody>
      </p:sp>
      <p:sp>
        <p:nvSpPr>
          <p:cNvPr id="63491" name="Text Box 2"/>
          <p:cNvSpPr txBox="1">
            <a:spLocks noChangeArrowheads="1"/>
          </p:cNvSpPr>
          <p:nvPr/>
        </p:nvSpPr>
        <p:spPr bwMode="auto">
          <a:xfrm>
            <a:off x="2305050" y="5378450"/>
            <a:ext cx="421163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th-TH" sz="3600" b="1">
                <a:latin typeface="Angsana New" pitchFamily="18" charset="-34"/>
                <a:cs typeface="AngsanaUPC" pitchFamily="18" charset="-34"/>
              </a:rPr>
              <a:t>รายละเอียดการปูก้นหลุม</a:t>
            </a:r>
            <a:endParaRPr lang="en-US" sz="3600" b="1"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63492" name="Picture 16" descr="Untitled 11 21 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9330" t="46181" r="40250" b="-2921"/>
          <a:stretch>
            <a:fillRect/>
          </a:stretch>
        </p:blipFill>
        <p:spPr bwMode="auto">
          <a:xfrm>
            <a:off x="179388" y="404813"/>
            <a:ext cx="66929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 Box 17"/>
          <p:cNvSpPr txBox="1">
            <a:spLocks noChangeArrowheads="1"/>
          </p:cNvSpPr>
          <p:nvPr/>
        </p:nvSpPr>
        <p:spPr bwMode="auto">
          <a:xfrm>
            <a:off x="7037388" y="754063"/>
            <a:ext cx="175260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400">
                <a:latin typeface="Cordia New" pitchFamily="34" charset="-34"/>
                <a:cs typeface="CordiaUPC" pitchFamily="34" charset="-34"/>
              </a:rPr>
              <a:t>ของเสียอันตราย</a:t>
            </a:r>
            <a:endParaRPr lang="th-TH"/>
          </a:p>
        </p:txBody>
      </p:sp>
      <p:sp>
        <p:nvSpPr>
          <p:cNvPr id="63494" name="Text Box 18"/>
          <p:cNvSpPr txBox="1">
            <a:spLocks noChangeArrowheads="1"/>
          </p:cNvSpPr>
          <p:nvPr/>
        </p:nvSpPr>
        <p:spPr bwMode="auto">
          <a:xfrm>
            <a:off x="6656388" y="1249363"/>
            <a:ext cx="23876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50000"/>
              </a:lnSpc>
            </a:pPr>
            <a:r>
              <a:rPr lang="th-TH" sz="2000" dirty="0">
                <a:latin typeface="Cordia New" pitchFamily="34" charset="-34"/>
                <a:cs typeface="CordiaUPC" pitchFamily="34" charset="-34"/>
              </a:rPr>
              <a:t>ชั้นรวบรวมน้ำชะมูล</a:t>
            </a: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ฝอย</a:t>
            </a:r>
          </a:p>
          <a:p>
            <a:pPr>
              <a:lnSpc>
                <a:spcPct val="50000"/>
              </a:lnSpc>
            </a:pP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(</a:t>
            </a:r>
            <a:r>
              <a:rPr lang="en-US" sz="2000" dirty="0" smtClean="0">
                <a:latin typeface="Cordia New" pitchFamily="34" charset="-34"/>
                <a:cs typeface="CordiaUPC" pitchFamily="34" charset="-34"/>
              </a:rPr>
              <a:t>Drainage Layer)</a:t>
            </a:r>
            <a:endParaRPr lang="th-TH" sz="2000" dirty="0"/>
          </a:p>
        </p:txBody>
      </p:sp>
      <p:sp>
        <p:nvSpPr>
          <p:cNvPr id="63495" name="Text Box 19"/>
          <p:cNvSpPr txBox="1">
            <a:spLocks noChangeArrowheads="1"/>
          </p:cNvSpPr>
          <p:nvPr/>
        </p:nvSpPr>
        <p:spPr bwMode="auto">
          <a:xfrm>
            <a:off x="6770688" y="1681163"/>
            <a:ext cx="20447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5000"/>
              </a:lnSpc>
            </a:pPr>
            <a:r>
              <a:rPr lang="th-TH" sz="2000" dirty="0">
                <a:latin typeface="Cordia New" pitchFamily="34" charset="-34"/>
                <a:cs typeface="CordiaUPC" pitchFamily="34" charset="-34"/>
              </a:rPr>
              <a:t>แผ่นพลาสติกกัน</a:t>
            </a: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ซึม</a:t>
            </a:r>
          </a:p>
          <a:p>
            <a:pPr>
              <a:lnSpc>
                <a:spcPct val="75000"/>
              </a:lnSpc>
            </a:pP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(</a:t>
            </a:r>
            <a:r>
              <a:rPr lang="en-US" sz="2000" dirty="0" smtClean="0">
                <a:latin typeface="Cordia New" pitchFamily="34" charset="-34"/>
                <a:cs typeface="CordiaUPC" pitchFamily="34" charset="-34"/>
              </a:rPr>
              <a:t>Impervious Layer</a:t>
            </a:r>
            <a:r>
              <a:rPr lang="en-US" sz="2000" dirty="0" smtClean="0">
                <a:latin typeface="Cordia New" pitchFamily="34" charset="-34"/>
                <a:cs typeface="CordiaUPC" pitchFamily="34" charset="-34"/>
              </a:rPr>
              <a:t>)</a:t>
            </a:r>
            <a:endParaRPr lang="th-TH" sz="2000" dirty="0" smtClean="0"/>
          </a:p>
        </p:txBody>
      </p:sp>
      <p:sp>
        <p:nvSpPr>
          <p:cNvPr id="63496" name="Text Box 20"/>
          <p:cNvSpPr txBox="1">
            <a:spLocks noChangeArrowheads="1"/>
          </p:cNvSpPr>
          <p:nvPr/>
        </p:nvSpPr>
        <p:spPr bwMode="auto">
          <a:xfrm>
            <a:off x="6732240" y="2209552"/>
            <a:ext cx="2438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000" dirty="0">
                <a:latin typeface="Cordia New" pitchFamily="34" charset="-34"/>
                <a:cs typeface="CordiaUPC" pitchFamily="34" charset="-34"/>
              </a:rPr>
              <a:t>ชั้นรวบรวมน้ำชะมูลฝอยที่เกิดจากการรั่วไหลมาจากชั้น</a:t>
            </a: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บน</a:t>
            </a:r>
          </a:p>
          <a:p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(</a:t>
            </a:r>
            <a:r>
              <a:rPr lang="en-US" sz="2000" dirty="0" smtClean="0">
                <a:latin typeface="Cordia New" pitchFamily="34" charset="-34"/>
                <a:cs typeface="CordiaUPC" pitchFamily="34" charset="-34"/>
              </a:rPr>
              <a:t>Drainage Layer</a:t>
            </a:r>
            <a:r>
              <a:rPr lang="en-US" sz="2000" dirty="0" smtClean="0">
                <a:latin typeface="Cordia New" pitchFamily="34" charset="-34"/>
                <a:cs typeface="CordiaUPC" pitchFamily="34" charset="-34"/>
              </a:rPr>
              <a:t>)</a:t>
            </a:r>
            <a:endParaRPr lang="th-TH" sz="2000" dirty="0" smtClean="0"/>
          </a:p>
        </p:txBody>
      </p:sp>
      <p:sp>
        <p:nvSpPr>
          <p:cNvPr id="63497" name="Text Box 21"/>
          <p:cNvSpPr txBox="1">
            <a:spLocks noChangeArrowheads="1"/>
          </p:cNvSpPr>
          <p:nvPr/>
        </p:nvSpPr>
        <p:spPr bwMode="auto">
          <a:xfrm>
            <a:off x="6876256" y="3284984"/>
            <a:ext cx="19431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5000"/>
              </a:lnSpc>
            </a:pPr>
            <a:r>
              <a:rPr lang="th-TH" sz="2000" dirty="0">
                <a:latin typeface="Cordia New" pitchFamily="34" charset="-34"/>
                <a:cs typeface="CordiaUPC" pitchFamily="34" charset="-34"/>
              </a:rPr>
              <a:t>แผ่นพลาสติกกัน</a:t>
            </a: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ซึม</a:t>
            </a:r>
          </a:p>
          <a:p>
            <a:pPr>
              <a:lnSpc>
                <a:spcPct val="75000"/>
              </a:lnSpc>
            </a:pP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(</a:t>
            </a:r>
            <a:r>
              <a:rPr lang="en-US" sz="2000" dirty="0" smtClean="0">
                <a:latin typeface="Cordia New" pitchFamily="34" charset="-34"/>
                <a:cs typeface="CordiaUPC" pitchFamily="34" charset="-34"/>
              </a:rPr>
              <a:t>Impervious Layer</a:t>
            </a:r>
            <a:r>
              <a:rPr lang="en-US" sz="2000" dirty="0" smtClean="0">
                <a:latin typeface="Cordia New" pitchFamily="34" charset="-34"/>
                <a:cs typeface="CordiaUPC" pitchFamily="34" charset="-34"/>
              </a:rPr>
              <a:t>)</a:t>
            </a:r>
            <a:endParaRPr lang="th-TH" sz="2000" dirty="0" smtClean="0"/>
          </a:p>
        </p:txBody>
      </p:sp>
      <p:sp>
        <p:nvSpPr>
          <p:cNvPr id="63498" name="Text Box 22"/>
          <p:cNvSpPr txBox="1">
            <a:spLocks noChangeArrowheads="1"/>
          </p:cNvSpPr>
          <p:nvPr/>
        </p:nvSpPr>
        <p:spPr bwMode="auto">
          <a:xfrm>
            <a:off x="6732240" y="4077072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5000"/>
              </a:lnSpc>
            </a:pPr>
            <a:r>
              <a:rPr lang="th-TH" sz="2000" dirty="0">
                <a:latin typeface="Cordia New" pitchFamily="34" charset="-34"/>
                <a:cs typeface="CordiaUPC" pitchFamily="34" charset="-34"/>
              </a:rPr>
              <a:t>ดินเหนียวบดอัด</a:t>
            </a: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แน่น</a:t>
            </a:r>
          </a:p>
          <a:p>
            <a:pPr>
              <a:lnSpc>
                <a:spcPct val="75000"/>
              </a:lnSpc>
            </a:pP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(</a:t>
            </a:r>
            <a:r>
              <a:rPr lang="en-US" sz="2000" dirty="0" smtClean="0">
                <a:latin typeface="Cordia New" pitchFamily="34" charset="-34"/>
                <a:cs typeface="CordiaUPC" pitchFamily="34" charset="-34"/>
              </a:rPr>
              <a:t>Impervious Layer)</a:t>
            </a:r>
            <a:endParaRPr lang="th-TH" sz="2000" dirty="0"/>
          </a:p>
        </p:txBody>
      </p:sp>
      <p:sp>
        <p:nvSpPr>
          <p:cNvPr id="63499" name="Freeform 23"/>
          <p:cNvSpPr>
            <a:spLocks/>
          </p:cNvSpPr>
          <p:nvPr/>
        </p:nvSpPr>
        <p:spPr bwMode="auto">
          <a:xfrm>
            <a:off x="6440489" y="3230562"/>
            <a:ext cx="363760" cy="1062533"/>
          </a:xfrm>
          <a:custGeom>
            <a:avLst/>
            <a:gdLst>
              <a:gd name="T0" fmla="*/ 414337 w 653"/>
              <a:gd name="T1" fmla="*/ 209550 h 330"/>
              <a:gd name="T2" fmla="*/ 147842 w 653"/>
              <a:gd name="T3" fmla="*/ 209550 h 330"/>
              <a:gd name="T4" fmla="*/ 0 w 653"/>
              <a:gd name="T5" fmla="*/ 0 h 330"/>
              <a:gd name="T6" fmla="*/ 0 60000 65536"/>
              <a:gd name="T7" fmla="*/ 0 60000 65536"/>
              <a:gd name="T8" fmla="*/ 0 60000 65536"/>
              <a:gd name="T9" fmla="*/ 0 w 653"/>
              <a:gd name="T10" fmla="*/ 0 h 330"/>
              <a:gd name="T11" fmla="*/ 653 w 653"/>
              <a:gd name="T12" fmla="*/ 330 h 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53" h="330">
                <a:moveTo>
                  <a:pt x="653" y="330"/>
                </a:moveTo>
                <a:lnTo>
                  <a:pt x="233" y="33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3500" name="Line 24"/>
          <p:cNvSpPr>
            <a:spLocks noChangeShapeType="1"/>
          </p:cNvSpPr>
          <p:nvPr/>
        </p:nvSpPr>
        <p:spPr bwMode="auto">
          <a:xfrm flipH="1" flipV="1">
            <a:off x="6516216" y="2492896"/>
            <a:ext cx="432048" cy="93610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3501" name="Freeform 25"/>
          <p:cNvSpPr>
            <a:spLocks/>
          </p:cNvSpPr>
          <p:nvPr/>
        </p:nvSpPr>
        <p:spPr bwMode="auto">
          <a:xfrm>
            <a:off x="6477000" y="2219325"/>
            <a:ext cx="395288" cy="114300"/>
          </a:xfrm>
          <a:custGeom>
            <a:avLst/>
            <a:gdLst>
              <a:gd name="T0" fmla="*/ 0 w 458"/>
              <a:gd name="T1" fmla="*/ 0 h 158"/>
              <a:gd name="T2" fmla="*/ 271868 w 458"/>
              <a:gd name="T3" fmla="*/ 0 h 158"/>
              <a:gd name="T4" fmla="*/ 395288 w 458"/>
              <a:gd name="T5" fmla="*/ 114300 h 158"/>
              <a:gd name="T6" fmla="*/ 0 60000 65536"/>
              <a:gd name="T7" fmla="*/ 0 60000 65536"/>
              <a:gd name="T8" fmla="*/ 0 60000 65536"/>
              <a:gd name="T9" fmla="*/ 0 w 458"/>
              <a:gd name="T10" fmla="*/ 0 h 158"/>
              <a:gd name="T11" fmla="*/ 458 w 458"/>
              <a:gd name="T12" fmla="*/ 158 h 1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8" h="158">
                <a:moveTo>
                  <a:pt x="0" y="0"/>
                </a:moveTo>
                <a:lnTo>
                  <a:pt x="315" y="0"/>
                </a:lnTo>
                <a:lnTo>
                  <a:pt x="458" y="15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63502" name="Line 26"/>
          <p:cNvSpPr>
            <a:spLocks noChangeShapeType="1"/>
          </p:cNvSpPr>
          <p:nvPr/>
        </p:nvSpPr>
        <p:spPr bwMode="auto">
          <a:xfrm flipH="1">
            <a:off x="6542088" y="1935163"/>
            <a:ext cx="330200" cy="841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3503" name="Freeform 27"/>
          <p:cNvSpPr>
            <a:spLocks/>
          </p:cNvSpPr>
          <p:nvPr/>
        </p:nvSpPr>
        <p:spPr bwMode="auto">
          <a:xfrm>
            <a:off x="6491288" y="1563688"/>
            <a:ext cx="266700" cy="280987"/>
          </a:xfrm>
          <a:custGeom>
            <a:avLst/>
            <a:gdLst>
              <a:gd name="T0" fmla="*/ 0 w 420"/>
              <a:gd name="T1" fmla="*/ 280987 h 442"/>
              <a:gd name="T2" fmla="*/ 209550 w 420"/>
              <a:gd name="T3" fmla="*/ 162108 h 442"/>
              <a:gd name="T4" fmla="*/ 266700 w 420"/>
              <a:gd name="T5" fmla="*/ 0 h 442"/>
              <a:gd name="T6" fmla="*/ 0 60000 65536"/>
              <a:gd name="T7" fmla="*/ 0 60000 65536"/>
              <a:gd name="T8" fmla="*/ 0 60000 65536"/>
              <a:gd name="T9" fmla="*/ 0 w 420"/>
              <a:gd name="T10" fmla="*/ 0 h 442"/>
              <a:gd name="T11" fmla="*/ 420 w 420"/>
              <a:gd name="T12" fmla="*/ 442 h 4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0" h="442">
                <a:moveTo>
                  <a:pt x="0" y="442"/>
                </a:moveTo>
                <a:lnTo>
                  <a:pt x="330" y="255"/>
                </a:lnTo>
                <a:lnTo>
                  <a:pt x="42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63504" name="Freeform 28"/>
          <p:cNvSpPr>
            <a:spLocks/>
          </p:cNvSpPr>
          <p:nvPr/>
        </p:nvSpPr>
        <p:spPr bwMode="auto">
          <a:xfrm>
            <a:off x="6532563" y="1019175"/>
            <a:ext cx="555625" cy="114300"/>
          </a:xfrm>
          <a:custGeom>
            <a:avLst/>
            <a:gdLst>
              <a:gd name="T0" fmla="*/ 0 w 450"/>
              <a:gd name="T1" fmla="*/ 114300 h 345"/>
              <a:gd name="T2" fmla="*/ 397581 w 450"/>
              <a:gd name="T3" fmla="*/ 111981 h 345"/>
              <a:gd name="T4" fmla="*/ 555625 w 450"/>
              <a:gd name="T5" fmla="*/ 0 h 345"/>
              <a:gd name="T6" fmla="*/ 0 60000 65536"/>
              <a:gd name="T7" fmla="*/ 0 60000 65536"/>
              <a:gd name="T8" fmla="*/ 0 60000 65536"/>
              <a:gd name="T9" fmla="*/ 0 w 450"/>
              <a:gd name="T10" fmla="*/ 0 h 345"/>
              <a:gd name="T11" fmla="*/ 450 w 450"/>
              <a:gd name="T12" fmla="*/ 345 h 3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0" h="345">
                <a:moveTo>
                  <a:pt x="0" y="345"/>
                </a:moveTo>
                <a:lnTo>
                  <a:pt x="322" y="338"/>
                </a:lnTo>
                <a:lnTo>
                  <a:pt x="45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46C3703-C590-45A6-9290-94BC942F0B5E}" type="slidenum">
              <a:rPr lang="en-US" smtClean="0"/>
              <a:pPr/>
              <a:t>66</a:t>
            </a:fld>
            <a:endParaRPr lang="th-TH" smtClean="0"/>
          </a:p>
        </p:txBody>
      </p:sp>
      <p:sp>
        <p:nvSpPr>
          <p:cNvPr id="62467" name="Text Box 9"/>
          <p:cNvSpPr txBox="1">
            <a:spLocks noChangeArrowheads="1"/>
          </p:cNvSpPr>
          <p:nvPr/>
        </p:nvSpPr>
        <p:spPr bwMode="auto">
          <a:xfrm>
            <a:off x="2411413" y="5157788"/>
            <a:ext cx="42116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th-TH" sz="3600" b="1" dirty="0">
                <a:latin typeface="Angsana New" pitchFamily="18" charset="-34"/>
                <a:cs typeface="AngsanaUPC" pitchFamily="18" charset="-34"/>
              </a:rPr>
              <a:t>รายละเอียด</a:t>
            </a:r>
            <a:r>
              <a:rPr lang="th-TH" sz="3600" b="1" dirty="0" smtClean="0">
                <a:latin typeface="Angsana New" pitchFamily="18" charset="-34"/>
                <a:cs typeface="AngsanaUPC" pitchFamily="18" charset="-34"/>
              </a:rPr>
              <a:t>การปิดหลุม</a:t>
            </a:r>
            <a:endParaRPr lang="en-US" sz="3600" b="1" dirty="0"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62468" name="Picture 10" descr="Untitled 11 21 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634" r="40250" b="53291"/>
          <a:stretch>
            <a:fillRect/>
          </a:stretch>
        </p:blipFill>
        <p:spPr bwMode="auto">
          <a:xfrm>
            <a:off x="179388" y="549275"/>
            <a:ext cx="6477000" cy="40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11"/>
          <p:cNvSpPr txBox="1">
            <a:spLocks noChangeArrowheads="1"/>
          </p:cNvSpPr>
          <p:nvPr/>
        </p:nvSpPr>
        <p:spPr bwMode="auto">
          <a:xfrm>
            <a:off x="6923088" y="1611313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400">
                <a:latin typeface="Cordia New" pitchFamily="34" charset="-34"/>
                <a:cs typeface="CordiaUPC" pitchFamily="34" charset="-34"/>
              </a:rPr>
              <a:t>ปลูกหญ้า</a:t>
            </a:r>
            <a:endParaRPr lang="th-TH"/>
          </a:p>
        </p:txBody>
      </p:sp>
      <p:sp>
        <p:nvSpPr>
          <p:cNvPr id="62470" name="Text Box 12"/>
          <p:cNvSpPr txBox="1">
            <a:spLocks noChangeArrowheads="1"/>
          </p:cNvSpPr>
          <p:nvPr/>
        </p:nvSpPr>
        <p:spPr bwMode="auto">
          <a:xfrm>
            <a:off x="6694488" y="1954213"/>
            <a:ext cx="2332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400">
                <a:latin typeface="Cordia New" pitchFamily="34" charset="-34"/>
                <a:cs typeface="CordiaUPC" pitchFamily="34" charset="-34"/>
              </a:rPr>
              <a:t>ดินที่มีความอุดมสมบูรณ์</a:t>
            </a:r>
            <a:endParaRPr lang="th-TH"/>
          </a:p>
        </p:txBody>
      </p:sp>
      <p:sp>
        <p:nvSpPr>
          <p:cNvPr id="62471" name="Text Box 13"/>
          <p:cNvSpPr txBox="1">
            <a:spLocks noChangeArrowheads="1"/>
          </p:cNvSpPr>
          <p:nvPr/>
        </p:nvSpPr>
        <p:spPr bwMode="auto">
          <a:xfrm>
            <a:off x="6961188" y="2460625"/>
            <a:ext cx="1709737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400">
                <a:latin typeface="Cordia New" pitchFamily="34" charset="-34"/>
                <a:cs typeface="CordiaUPC" pitchFamily="34" charset="-34"/>
              </a:rPr>
              <a:t>ชั้นระบายน้ำ</a:t>
            </a:r>
            <a:endParaRPr lang="th-TH"/>
          </a:p>
        </p:txBody>
      </p:sp>
      <p:sp>
        <p:nvSpPr>
          <p:cNvPr id="62472" name="Text Box 14"/>
          <p:cNvSpPr txBox="1">
            <a:spLocks noChangeArrowheads="1"/>
          </p:cNvSpPr>
          <p:nvPr/>
        </p:nvSpPr>
        <p:spPr bwMode="auto">
          <a:xfrm>
            <a:off x="6694488" y="2828925"/>
            <a:ext cx="19510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400">
                <a:latin typeface="Cordia New" pitchFamily="34" charset="-34"/>
                <a:cs typeface="CordiaUPC" pitchFamily="34" charset="-34"/>
              </a:rPr>
              <a:t>แผ่นพลาสติกกันซึม</a:t>
            </a:r>
            <a:endParaRPr lang="th-TH"/>
          </a:p>
        </p:txBody>
      </p:sp>
      <p:sp>
        <p:nvSpPr>
          <p:cNvPr id="62473" name="Text Box 15"/>
          <p:cNvSpPr txBox="1">
            <a:spLocks noChangeArrowheads="1"/>
          </p:cNvSpPr>
          <p:nvPr/>
        </p:nvSpPr>
        <p:spPr bwMode="auto">
          <a:xfrm>
            <a:off x="7062788" y="3921125"/>
            <a:ext cx="16129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400">
                <a:latin typeface="Cordia New" pitchFamily="34" charset="-34"/>
                <a:cs typeface="CordiaUPC" pitchFamily="34" charset="-34"/>
              </a:rPr>
              <a:t>ของเสียอันตราย</a:t>
            </a:r>
            <a:endParaRPr lang="th-TH"/>
          </a:p>
        </p:txBody>
      </p:sp>
      <p:sp>
        <p:nvSpPr>
          <p:cNvPr id="62474" name="Freeform 16"/>
          <p:cNvSpPr>
            <a:spLocks/>
          </p:cNvSpPr>
          <p:nvPr/>
        </p:nvSpPr>
        <p:spPr bwMode="auto">
          <a:xfrm>
            <a:off x="6351588" y="3844925"/>
            <a:ext cx="800100" cy="228600"/>
          </a:xfrm>
          <a:custGeom>
            <a:avLst/>
            <a:gdLst>
              <a:gd name="T0" fmla="*/ 0 w 540"/>
              <a:gd name="T1" fmla="*/ 0 h 180"/>
              <a:gd name="T2" fmla="*/ 533400 w 540"/>
              <a:gd name="T3" fmla="*/ 0 h 180"/>
              <a:gd name="T4" fmla="*/ 800100 w 540"/>
              <a:gd name="T5" fmla="*/ 228600 h 180"/>
              <a:gd name="T6" fmla="*/ 0 60000 65536"/>
              <a:gd name="T7" fmla="*/ 0 60000 65536"/>
              <a:gd name="T8" fmla="*/ 0 60000 65536"/>
              <a:gd name="T9" fmla="*/ 0 w 540"/>
              <a:gd name="T10" fmla="*/ 0 h 180"/>
              <a:gd name="T11" fmla="*/ 540 w 540"/>
              <a:gd name="T12" fmla="*/ 180 h 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0" h="180">
                <a:moveTo>
                  <a:pt x="0" y="0"/>
                </a:moveTo>
                <a:lnTo>
                  <a:pt x="360" y="0"/>
                </a:lnTo>
                <a:lnTo>
                  <a:pt x="540" y="18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62475" name="Freeform 17"/>
          <p:cNvSpPr>
            <a:spLocks/>
          </p:cNvSpPr>
          <p:nvPr/>
        </p:nvSpPr>
        <p:spPr bwMode="auto">
          <a:xfrm>
            <a:off x="6237288" y="3070225"/>
            <a:ext cx="457200" cy="342900"/>
          </a:xfrm>
          <a:custGeom>
            <a:avLst/>
            <a:gdLst>
              <a:gd name="T0" fmla="*/ 0 w 540"/>
              <a:gd name="T1" fmla="*/ 0 h 180"/>
              <a:gd name="T2" fmla="*/ 304800 w 540"/>
              <a:gd name="T3" fmla="*/ 0 h 180"/>
              <a:gd name="T4" fmla="*/ 457200 w 540"/>
              <a:gd name="T5" fmla="*/ 342900 h 180"/>
              <a:gd name="T6" fmla="*/ 0 60000 65536"/>
              <a:gd name="T7" fmla="*/ 0 60000 65536"/>
              <a:gd name="T8" fmla="*/ 0 60000 65536"/>
              <a:gd name="T9" fmla="*/ 0 w 540"/>
              <a:gd name="T10" fmla="*/ 0 h 180"/>
              <a:gd name="T11" fmla="*/ 540 w 540"/>
              <a:gd name="T12" fmla="*/ 180 h 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0" h="180">
                <a:moveTo>
                  <a:pt x="0" y="0"/>
                </a:moveTo>
                <a:lnTo>
                  <a:pt x="360" y="0"/>
                </a:lnTo>
                <a:lnTo>
                  <a:pt x="540" y="18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62476" name="Freeform 18"/>
          <p:cNvSpPr>
            <a:spLocks/>
          </p:cNvSpPr>
          <p:nvPr/>
        </p:nvSpPr>
        <p:spPr bwMode="auto">
          <a:xfrm>
            <a:off x="6326188" y="2524125"/>
            <a:ext cx="685800" cy="228600"/>
          </a:xfrm>
          <a:custGeom>
            <a:avLst/>
            <a:gdLst>
              <a:gd name="T0" fmla="*/ 0 w 540"/>
              <a:gd name="T1" fmla="*/ 0 h 180"/>
              <a:gd name="T2" fmla="*/ 457200 w 540"/>
              <a:gd name="T3" fmla="*/ 0 h 180"/>
              <a:gd name="T4" fmla="*/ 685800 w 540"/>
              <a:gd name="T5" fmla="*/ 228600 h 180"/>
              <a:gd name="T6" fmla="*/ 0 60000 65536"/>
              <a:gd name="T7" fmla="*/ 0 60000 65536"/>
              <a:gd name="T8" fmla="*/ 0 60000 65536"/>
              <a:gd name="T9" fmla="*/ 0 w 540"/>
              <a:gd name="T10" fmla="*/ 0 h 180"/>
              <a:gd name="T11" fmla="*/ 540 w 540"/>
              <a:gd name="T12" fmla="*/ 180 h 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0" h="180">
                <a:moveTo>
                  <a:pt x="0" y="0"/>
                </a:moveTo>
                <a:lnTo>
                  <a:pt x="360" y="0"/>
                </a:lnTo>
                <a:lnTo>
                  <a:pt x="540" y="18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62477" name="Freeform 19"/>
          <p:cNvSpPr>
            <a:spLocks/>
          </p:cNvSpPr>
          <p:nvPr/>
        </p:nvSpPr>
        <p:spPr bwMode="auto">
          <a:xfrm>
            <a:off x="6351588" y="2828925"/>
            <a:ext cx="420687" cy="185738"/>
          </a:xfrm>
          <a:custGeom>
            <a:avLst/>
            <a:gdLst>
              <a:gd name="T0" fmla="*/ 0 w 540"/>
              <a:gd name="T1" fmla="*/ 0 h 180"/>
              <a:gd name="T2" fmla="*/ 280458 w 540"/>
              <a:gd name="T3" fmla="*/ 0 h 180"/>
              <a:gd name="T4" fmla="*/ 420687 w 540"/>
              <a:gd name="T5" fmla="*/ 185738 h 180"/>
              <a:gd name="T6" fmla="*/ 0 60000 65536"/>
              <a:gd name="T7" fmla="*/ 0 60000 65536"/>
              <a:gd name="T8" fmla="*/ 0 60000 65536"/>
              <a:gd name="T9" fmla="*/ 0 w 540"/>
              <a:gd name="T10" fmla="*/ 0 h 180"/>
              <a:gd name="T11" fmla="*/ 540 w 540"/>
              <a:gd name="T12" fmla="*/ 180 h 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0" h="180">
                <a:moveTo>
                  <a:pt x="0" y="0"/>
                </a:moveTo>
                <a:lnTo>
                  <a:pt x="360" y="0"/>
                </a:lnTo>
                <a:lnTo>
                  <a:pt x="540" y="18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62478" name="Line 20"/>
          <p:cNvSpPr>
            <a:spLocks noChangeAspect="1" noChangeShapeType="1"/>
          </p:cNvSpPr>
          <p:nvPr/>
        </p:nvSpPr>
        <p:spPr bwMode="auto">
          <a:xfrm rot="930028">
            <a:off x="6275388" y="2063750"/>
            <a:ext cx="495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62479" name="Line 21"/>
          <p:cNvSpPr>
            <a:spLocks noChangeShapeType="1"/>
          </p:cNvSpPr>
          <p:nvPr/>
        </p:nvSpPr>
        <p:spPr bwMode="auto">
          <a:xfrm>
            <a:off x="6372225" y="1809750"/>
            <a:ext cx="5746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62480" name="Text Box 22"/>
          <p:cNvSpPr txBox="1">
            <a:spLocks noChangeArrowheads="1"/>
          </p:cNvSpPr>
          <p:nvPr/>
        </p:nvSpPr>
        <p:spPr bwMode="auto">
          <a:xfrm>
            <a:off x="6656388" y="3248025"/>
            <a:ext cx="197643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400">
                <a:latin typeface="Cordia New" pitchFamily="34" charset="-34"/>
                <a:cs typeface="CordiaUPC" pitchFamily="34" charset="-34"/>
              </a:rPr>
              <a:t>ดินเหนียวบดอัดแน่น</a:t>
            </a: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2A69FD-1250-49E5-BCC0-8D0F44977D39}" type="slidenum">
              <a:rPr lang="en-US" smtClean="0"/>
              <a:pPr/>
              <a:t>67</a:t>
            </a:fld>
            <a:endParaRPr lang="th-TH" smtClean="0"/>
          </a:p>
        </p:txBody>
      </p:sp>
      <p:pic>
        <p:nvPicPr>
          <p:cNvPr id="64515" name="Picture 16" descr="Untitled-1"/>
          <p:cNvPicPr>
            <a:picLocks noChangeAspect="1" noChangeArrowheads="1"/>
          </p:cNvPicPr>
          <p:nvPr/>
        </p:nvPicPr>
        <p:blipFill>
          <a:blip r:embed="rId3" cstate="print"/>
          <a:srcRect l="23410"/>
          <a:stretch>
            <a:fillRect/>
          </a:stretch>
        </p:blipFill>
        <p:spPr bwMode="auto">
          <a:xfrm>
            <a:off x="2622550" y="260350"/>
            <a:ext cx="632777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 Box 17"/>
          <p:cNvSpPr txBox="1">
            <a:spLocks noChangeArrowheads="1"/>
          </p:cNvSpPr>
          <p:nvPr/>
        </p:nvSpPr>
        <p:spPr bwMode="auto">
          <a:xfrm>
            <a:off x="4521200" y="1276350"/>
            <a:ext cx="2112963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3000" b="1">
                <a:solidFill>
                  <a:srgbClr val="FFFFFF"/>
                </a:solidFill>
                <a:latin typeface="Cordia New" pitchFamily="34" charset="-34"/>
                <a:cs typeface="CordiaUPC" pitchFamily="34" charset="-34"/>
              </a:rPr>
              <a:t>ของเสียอันตราย</a:t>
            </a:r>
            <a:endParaRPr lang="th-TH"/>
          </a:p>
        </p:txBody>
      </p:sp>
      <p:sp>
        <p:nvSpPr>
          <p:cNvPr id="64517" name="Text Box 18"/>
          <p:cNvSpPr txBox="1">
            <a:spLocks noChangeArrowheads="1"/>
          </p:cNvSpPr>
          <p:nvPr/>
        </p:nvSpPr>
        <p:spPr bwMode="auto">
          <a:xfrm>
            <a:off x="4195763" y="4591050"/>
            <a:ext cx="2925762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3000" b="1">
                <a:solidFill>
                  <a:srgbClr val="FFFFFF"/>
                </a:solidFill>
                <a:latin typeface="Cordia New" pitchFamily="34" charset="-34"/>
                <a:cs typeface="CordiaUPC" pitchFamily="34" charset="-34"/>
              </a:rPr>
              <a:t>ดินเหนียวบดอัดแน่น</a:t>
            </a:r>
            <a:endParaRPr lang="th-TH"/>
          </a:p>
        </p:txBody>
      </p:sp>
      <p:sp>
        <p:nvSpPr>
          <p:cNvPr id="64518" name="Text Box 19"/>
          <p:cNvSpPr txBox="1">
            <a:spLocks noChangeArrowheads="1"/>
          </p:cNvSpPr>
          <p:nvPr/>
        </p:nvSpPr>
        <p:spPr bwMode="auto">
          <a:xfrm>
            <a:off x="606425" y="1306513"/>
            <a:ext cx="1787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400">
                <a:latin typeface="Cordia New" pitchFamily="34" charset="-34"/>
                <a:cs typeface="CordiaUPC" pitchFamily="34" charset="-34"/>
              </a:rPr>
              <a:t>แผ่นใยสังเคราะห์</a:t>
            </a:r>
            <a:endParaRPr lang="th-TH"/>
          </a:p>
        </p:txBody>
      </p:sp>
      <p:sp>
        <p:nvSpPr>
          <p:cNvPr id="64519" name="Text Box 20"/>
          <p:cNvSpPr txBox="1">
            <a:spLocks noChangeArrowheads="1"/>
          </p:cNvSpPr>
          <p:nvPr/>
        </p:nvSpPr>
        <p:spPr bwMode="auto">
          <a:xfrm>
            <a:off x="149225" y="1974850"/>
            <a:ext cx="2286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400">
                <a:latin typeface="Cordia New" pitchFamily="34" charset="-34"/>
                <a:cs typeface="CordiaUPC" pitchFamily="34" charset="-34"/>
              </a:rPr>
              <a:t>ชั้นรวบรวมน้ำชะมูลฝอย</a:t>
            </a:r>
            <a:endParaRPr lang="th-TH"/>
          </a:p>
        </p:txBody>
      </p:sp>
      <p:sp>
        <p:nvSpPr>
          <p:cNvPr id="64520" name="Text Box 21"/>
          <p:cNvSpPr txBox="1">
            <a:spLocks noChangeArrowheads="1"/>
          </p:cNvSpPr>
          <p:nvPr/>
        </p:nvSpPr>
        <p:spPr bwMode="auto">
          <a:xfrm>
            <a:off x="263525" y="2528888"/>
            <a:ext cx="19510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400">
                <a:latin typeface="Cordia New" pitchFamily="34" charset="-34"/>
                <a:cs typeface="CordiaUPC" pitchFamily="34" charset="-34"/>
              </a:rPr>
              <a:t>แผ่นพลาสติกกันซึม</a:t>
            </a:r>
            <a:endParaRPr lang="th-TH"/>
          </a:p>
        </p:txBody>
      </p:sp>
      <p:sp>
        <p:nvSpPr>
          <p:cNvPr id="64521" name="Text Box 22"/>
          <p:cNvSpPr txBox="1">
            <a:spLocks noChangeArrowheads="1"/>
          </p:cNvSpPr>
          <p:nvPr/>
        </p:nvSpPr>
        <p:spPr bwMode="auto">
          <a:xfrm>
            <a:off x="255588" y="2878138"/>
            <a:ext cx="25225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400">
                <a:latin typeface="Cordia New" pitchFamily="34" charset="-34"/>
                <a:cs typeface="CordiaUPC" pitchFamily="34" charset="-34"/>
              </a:rPr>
              <a:t>ชั้นรวบรวมน้ำชะมูลฝอย</a:t>
            </a:r>
            <a:endParaRPr lang="th-TH"/>
          </a:p>
        </p:txBody>
      </p:sp>
      <p:sp>
        <p:nvSpPr>
          <p:cNvPr id="64522" name="Text Box 23"/>
          <p:cNvSpPr txBox="1">
            <a:spLocks noChangeArrowheads="1"/>
          </p:cNvSpPr>
          <p:nvPr/>
        </p:nvSpPr>
        <p:spPr bwMode="auto">
          <a:xfrm>
            <a:off x="263525" y="3225800"/>
            <a:ext cx="19510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400">
                <a:latin typeface="Cordia New" pitchFamily="34" charset="-34"/>
                <a:cs typeface="CordiaUPC" pitchFamily="34" charset="-34"/>
              </a:rPr>
              <a:t>แผ่นพลาสติกกันซึม</a:t>
            </a:r>
            <a:endParaRPr lang="th-TH"/>
          </a:p>
        </p:txBody>
      </p:sp>
      <p:sp>
        <p:nvSpPr>
          <p:cNvPr id="64523" name="Text Box 24"/>
          <p:cNvSpPr txBox="1">
            <a:spLocks noChangeArrowheads="1"/>
          </p:cNvSpPr>
          <p:nvPr/>
        </p:nvSpPr>
        <p:spPr bwMode="auto">
          <a:xfrm>
            <a:off x="34925" y="3924300"/>
            <a:ext cx="21923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400">
                <a:latin typeface="Cordia New" pitchFamily="34" charset="-34"/>
                <a:cs typeface="CordiaUPC" pitchFamily="34" charset="-34"/>
              </a:rPr>
              <a:t>ท่อรวบรวมน้ำชะมูลฝอย</a:t>
            </a:r>
            <a:endParaRPr lang="th-TH"/>
          </a:p>
        </p:txBody>
      </p:sp>
      <p:sp>
        <p:nvSpPr>
          <p:cNvPr id="64524" name="Freeform 25"/>
          <p:cNvSpPr>
            <a:spLocks/>
          </p:cNvSpPr>
          <p:nvPr/>
        </p:nvSpPr>
        <p:spPr bwMode="auto">
          <a:xfrm>
            <a:off x="2206625" y="1568450"/>
            <a:ext cx="1157288" cy="604838"/>
          </a:xfrm>
          <a:custGeom>
            <a:avLst/>
            <a:gdLst>
              <a:gd name="T0" fmla="*/ 0 w 975"/>
              <a:gd name="T1" fmla="*/ 0 h 623"/>
              <a:gd name="T2" fmla="*/ 587546 w 975"/>
              <a:gd name="T3" fmla="*/ 7767 h 623"/>
              <a:gd name="T4" fmla="*/ 1157288 w 975"/>
              <a:gd name="T5" fmla="*/ 604838 h 623"/>
              <a:gd name="T6" fmla="*/ 0 60000 65536"/>
              <a:gd name="T7" fmla="*/ 0 60000 65536"/>
              <a:gd name="T8" fmla="*/ 0 60000 65536"/>
              <a:gd name="T9" fmla="*/ 0 w 975"/>
              <a:gd name="T10" fmla="*/ 0 h 623"/>
              <a:gd name="T11" fmla="*/ 975 w 975"/>
              <a:gd name="T12" fmla="*/ 623 h 6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75" h="623">
                <a:moveTo>
                  <a:pt x="0" y="0"/>
                </a:moveTo>
                <a:lnTo>
                  <a:pt x="495" y="8"/>
                </a:lnTo>
                <a:lnTo>
                  <a:pt x="975" y="623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4525" name="Freeform 26"/>
          <p:cNvSpPr>
            <a:spLocks/>
          </p:cNvSpPr>
          <p:nvPr/>
        </p:nvSpPr>
        <p:spPr bwMode="auto">
          <a:xfrm>
            <a:off x="2320925" y="2203450"/>
            <a:ext cx="1076325" cy="228600"/>
          </a:xfrm>
          <a:custGeom>
            <a:avLst/>
            <a:gdLst>
              <a:gd name="T0" fmla="*/ 0 w 810"/>
              <a:gd name="T1" fmla="*/ 0 h 165"/>
              <a:gd name="T2" fmla="*/ 548793 w 810"/>
              <a:gd name="T3" fmla="*/ 31865 h 165"/>
              <a:gd name="T4" fmla="*/ 1076325 w 810"/>
              <a:gd name="T5" fmla="*/ 228600 h 165"/>
              <a:gd name="T6" fmla="*/ 0 60000 65536"/>
              <a:gd name="T7" fmla="*/ 0 60000 65536"/>
              <a:gd name="T8" fmla="*/ 0 60000 65536"/>
              <a:gd name="T9" fmla="*/ 0 w 810"/>
              <a:gd name="T10" fmla="*/ 0 h 165"/>
              <a:gd name="T11" fmla="*/ 810 w 810"/>
              <a:gd name="T12" fmla="*/ 165 h 1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0" h="165">
                <a:moveTo>
                  <a:pt x="0" y="0"/>
                </a:moveTo>
                <a:lnTo>
                  <a:pt x="413" y="23"/>
                </a:lnTo>
                <a:lnTo>
                  <a:pt x="810" y="165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4526" name="Line 27"/>
          <p:cNvSpPr>
            <a:spLocks noChangeShapeType="1"/>
          </p:cNvSpPr>
          <p:nvPr/>
        </p:nvSpPr>
        <p:spPr bwMode="auto">
          <a:xfrm>
            <a:off x="2092325" y="2774950"/>
            <a:ext cx="877888" cy="9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4527" name="Line 28"/>
          <p:cNvSpPr>
            <a:spLocks noChangeShapeType="1"/>
          </p:cNvSpPr>
          <p:nvPr/>
        </p:nvSpPr>
        <p:spPr bwMode="auto">
          <a:xfrm>
            <a:off x="2435225" y="3117850"/>
            <a:ext cx="717550" cy="50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4528" name="Line 29"/>
          <p:cNvSpPr>
            <a:spLocks noChangeShapeType="1"/>
          </p:cNvSpPr>
          <p:nvPr/>
        </p:nvSpPr>
        <p:spPr bwMode="auto">
          <a:xfrm>
            <a:off x="2092325" y="3460750"/>
            <a:ext cx="952500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4529" name="Line 30"/>
          <p:cNvSpPr>
            <a:spLocks noChangeShapeType="1"/>
          </p:cNvSpPr>
          <p:nvPr/>
        </p:nvSpPr>
        <p:spPr bwMode="auto">
          <a:xfrm flipV="1">
            <a:off x="2206625" y="3292475"/>
            <a:ext cx="1725613" cy="854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4530" name="Line 31"/>
          <p:cNvSpPr>
            <a:spLocks noChangeShapeType="1"/>
          </p:cNvSpPr>
          <p:nvPr/>
        </p:nvSpPr>
        <p:spPr bwMode="auto">
          <a:xfrm>
            <a:off x="2206625" y="4146550"/>
            <a:ext cx="1766888" cy="777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4531" name="Freeform 32"/>
          <p:cNvSpPr>
            <a:spLocks/>
          </p:cNvSpPr>
          <p:nvPr/>
        </p:nvSpPr>
        <p:spPr bwMode="auto">
          <a:xfrm>
            <a:off x="3286125" y="585788"/>
            <a:ext cx="49213" cy="650875"/>
          </a:xfrm>
          <a:custGeom>
            <a:avLst/>
            <a:gdLst>
              <a:gd name="T0" fmla="*/ 32212 w 55"/>
              <a:gd name="T1" fmla="*/ 29057 h 672"/>
              <a:gd name="T2" fmla="*/ 32212 w 55"/>
              <a:gd name="T3" fmla="*/ 26151 h 672"/>
              <a:gd name="T4" fmla="*/ 23264 w 55"/>
              <a:gd name="T5" fmla="*/ 14528 h 672"/>
              <a:gd name="T6" fmla="*/ 7158 w 55"/>
              <a:gd name="T7" fmla="*/ 113322 h 672"/>
              <a:gd name="T8" fmla="*/ 36686 w 55"/>
              <a:gd name="T9" fmla="*/ 246984 h 672"/>
              <a:gd name="T10" fmla="*/ 1790 w 55"/>
              <a:gd name="T11" fmla="*/ 377740 h 672"/>
              <a:gd name="T12" fmla="*/ 47423 w 55"/>
              <a:gd name="T13" fmla="*/ 520119 h 672"/>
              <a:gd name="T14" fmla="*/ 12527 w 55"/>
              <a:gd name="T15" fmla="*/ 650875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672"/>
              <a:gd name="T26" fmla="*/ 55 w 55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672">
                <a:moveTo>
                  <a:pt x="36" y="30"/>
                </a:moveTo>
                <a:cubicBezTo>
                  <a:pt x="36" y="30"/>
                  <a:pt x="38" y="29"/>
                  <a:pt x="36" y="27"/>
                </a:cubicBezTo>
                <a:cubicBezTo>
                  <a:pt x="34" y="25"/>
                  <a:pt x="31" y="0"/>
                  <a:pt x="26" y="15"/>
                </a:cubicBezTo>
                <a:cubicBezTo>
                  <a:pt x="21" y="30"/>
                  <a:pt x="5" y="77"/>
                  <a:pt x="8" y="117"/>
                </a:cubicBezTo>
                <a:cubicBezTo>
                  <a:pt x="11" y="157"/>
                  <a:pt x="42" y="210"/>
                  <a:pt x="41" y="255"/>
                </a:cubicBezTo>
                <a:cubicBezTo>
                  <a:pt x="40" y="300"/>
                  <a:pt x="0" y="343"/>
                  <a:pt x="2" y="390"/>
                </a:cubicBezTo>
                <a:cubicBezTo>
                  <a:pt x="4" y="437"/>
                  <a:pt x="51" y="490"/>
                  <a:pt x="53" y="537"/>
                </a:cubicBezTo>
                <a:cubicBezTo>
                  <a:pt x="55" y="584"/>
                  <a:pt x="20" y="650"/>
                  <a:pt x="14" y="67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4532" name="Freeform 33"/>
          <p:cNvSpPr>
            <a:spLocks/>
          </p:cNvSpPr>
          <p:nvPr/>
        </p:nvSpPr>
        <p:spPr bwMode="auto">
          <a:xfrm>
            <a:off x="4008438" y="585788"/>
            <a:ext cx="49212" cy="650875"/>
          </a:xfrm>
          <a:custGeom>
            <a:avLst/>
            <a:gdLst>
              <a:gd name="T0" fmla="*/ 32211 w 55"/>
              <a:gd name="T1" fmla="*/ 29057 h 672"/>
              <a:gd name="T2" fmla="*/ 32211 w 55"/>
              <a:gd name="T3" fmla="*/ 26151 h 672"/>
              <a:gd name="T4" fmla="*/ 23264 w 55"/>
              <a:gd name="T5" fmla="*/ 14528 h 672"/>
              <a:gd name="T6" fmla="*/ 7158 w 55"/>
              <a:gd name="T7" fmla="*/ 113322 h 672"/>
              <a:gd name="T8" fmla="*/ 36685 w 55"/>
              <a:gd name="T9" fmla="*/ 246984 h 672"/>
              <a:gd name="T10" fmla="*/ 1790 w 55"/>
              <a:gd name="T11" fmla="*/ 377740 h 672"/>
              <a:gd name="T12" fmla="*/ 47422 w 55"/>
              <a:gd name="T13" fmla="*/ 520119 h 672"/>
              <a:gd name="T14" fmla="*/ 12527 w 55"/>
              <a:gd name="T15" fmla="*/ 650875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672"/>
              <a:gd name="T26" fmla="*/ 55 w 55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672">
                <a:moveTo>
                  <a:pt x="36" y="30"/>
                </a:moveTo>
                <a:cubicBezTo>
                  <a:pt x="36" y="30"/>
                  <a:pt x="38" y="29"/>
                  <a:pt x="36" y="27"/>
                </a:cubicBezTo>
                <a:cubicBezTo>
                  <a:pt x="34" y="25"/>
                  <a:pt x="31" y="0"/>
                  <a:pt x="26" y="15"/>
                </a:cubicBezTo>
                <a:cubicBezTo>
                  <a:pt x="21" y="30"/>
                  <a:pt x="5" y="77"/>
                  <a:pt x="8" y="117"/>
                </a:cubicBezTo>
                <a:cubicBezTo>
                  <a:pt x="11" y="157"/>
                  <a:pt x="42" y="210"/>
                  <a:pt x="41" y="255"/>
                </a:cubicBezTo>
                <a:cubicBezTo>
                  <a:pt x="40" y="300"/>
                  <a:pt x="0" y="343"/>
                  <a:pt x="2" y="390"/>
                </a:cubicBezTo>
                <a:cubicBezTo>
                  <a:pt x="4" y="437"/>
                  <a:pt x="51" y="490"/>
                  <a:pt x="53" y="537"/>
                </a:cubicBezTo>
                <a:cubicBezTo>
                  <a:pt x="55" y="584"/>
                  <a:pt x="20" y="650"/>
                  <a:pt x="14" y="67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4533" name="Freeform 34"/>
          <p:cNvSpPr>
            <a:spLocks/>
          </p:cNvSpPr>
          <p:nvPr/>
        </p:nvSpPr>
        <p:spPr bwMode="auto">
          <a:xfrm>
            <a:off x="4586288" y="539750"/>
            <a:ext cx="49212" cy="650875"/>
          </a:xfrm>
          <a:custGeom>
            <a:avLst/>
            <a:gdLst>
              <a:gd name="T0" fmla="*/ 32211 w 55"/>
              <a:gd name="T1" fmla="*/ 29057 h 672"/>
              <a:gd name="T2" fmla="*/ 32211 w 55"/>
              <a:gd name="T3" fmla="*/ 26151 h 672"/>
              <a:gd name="T4" fmla="*/ 23264 w 55"/>
              <a:gd name="T5" fmla="*/ 14528 h 672"/>
              <a:gd name="T6" fmla="*/ 7158 w 55"/>
              <a:gd name="T7" fmla="*/ 113322 h 672"/>
              <a:gd name="T8" fmla="*/ 36685 w 55"/>
              <a:gd name="T9" fmla="*/ 246984 h 672"/>
              <a:gd name="T10" fmla="*/ 1790 w 55"/>
              <a:gd name="T11" fmla="*/ 377740 h 672"/>
              <a:gd name="T12" fmla="*/ 47422 w 55"/>
              <a:gd name="T13" fmla="*/ 520119 h 672"/>
              <a:gd name="T14" fmla="*/ 12527 w 55"/>
              <a:gd name="T15" fmla="*/ 650875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672"/>
              <a:gd name="T26" fmla="*/ 55 w 55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672">
                <a:moveTo>
                  <a:pt x="36" y="30"/>
                </a:moveTo>
                <a:cubicBezTo>
                  <a:pt x="36" y="30"/>
                  <a:pt x="38" y="29"/>
                  <a:pt x="36" y="27"/>
                </a:cubicBezTo>
                <a:cubicBezTo>
                  <a:pt x="34" y="25"/>
                  <a:pt x="31" y="0"/>
                  <a:pt x="26" y="15"/>
                </a:cubicBezTo>
                <a:cubicBezTo>
                  <a:pt x="21" y="30"/>
                  <a:pt x="5" y="77"/>
                  <a:pt x="8" y="117"/>
                </a:cubicBezTo>
                <a:cubicBezTo>
                  <a:pt x="11" y="157"/>
                  <a:pt x="42" y="210"/>
                  <a:pt x="41" y="255"/>
                </a:cubicBezTo>
                <a:cubicBezTo>
                  <a:pt x="40" y="300"/>
                  <a:pt x="0" y="343"/>
                  <a:pt x="2" y="390"/>
                </a:cubicBezTo>
                <a:cubicBezTo>
                  <a:pt x="4" y="437"/>
                  <a:pt x="51" y="490"/>
                  <a:pt x="53" y="537"/>
                </a:cubicBezTo>
                <a:cubicBezTo>
                  <a:pt x="55" y="584"/>
                  <a:pt x="20" y="650"/>
                  <a:pt x="14" y="67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4534" name="Freeform 35"/>
          <p:cNvSpPr>
            <a:spLocks/>
          </p:cNvSpPr>
          <p:nvPr/>
        </p:nvSpPr>
        <p:spPr bwMode="auto">
          <a:xfrm>
            <a:off x="5222875" y="512763"/>
            <a:ext cx="49213" cy="650875"/>
          </a:xfrm>
          <a:custGeom>
            <a:avLst/>
            <a:gdLst>
              <a:gd name="T0" fmla="*/ 32212 w 55"/>
              <a:gd name="T1" fmla="*/ 29057 h 672"/>
              <a:gd name="T2" fmla="*/ 32212 w 55"/>
              <a:gd name="T3" fmla="*/ 26151 h 672"/>
              <a:gd name="T4" fmla="*/ 23264 w 55"/>
              <a:gd name="T5" fmla="*/ 14528 h 672"/>
              <a:gd name="T6" fmla="*/ 7158 w 55"/>
              <a:gd name="T7" fmla="*/ 113322 h 672"/>
              <a:gd name="T8" fmla="*/ 36686 w 55"/>
              <a:gd name="T9" fmla="*/ 246984 h 672"/>
              <a:gd name="T10" fmla="*/ 1790 w 55"/>
              <a:gd name="T11" fmla="*/ 377740 h 672"/>
              <a:gd name="T12" fmla="*/ 47423 w 55"/>
              <a:gd name="T13" fmla="*/ 520119 h 672"/>
              <a:gd name="T14" fmla="*/ 12527 w 55"/>
              <a:gd name="T15" fmla="*/ 650875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672"/>
              <a:gd name="T26" fmla="*/ 55 w 55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672">
                <a:moveTo>
                  <a:pt x="36" y="30"/>
                </a:moveTo>
                <a:cubicBezTo>
                  <a:pt x="36" y="30"/>
                  <a:pt x="38" y="29"/>
                  <a:pt x="36" y="27"/>
                </a:cubicBezTo>
                <a:cubicBezTo>
                  <a:pt x="34" y="25"/>
                  <a:pt x="31" y="0"/>
                  <a:pt x="26" y="15"/>
                </a:cubicBezTo>
                <a:cubicBezTo>
                  <a:pt x="21" y="30"/>
                  <a:pt x="5" y="77"/>
                  <a:pt x="8" y="117"/>
                </a:cubicBezTo>
                <a:cubicBezTo>
                  <a:pt x="11" y="157"/>
                  <a:pt x="42" y="210"/>
                  <a:pt x="41" y="255"/>
                </a:cubicBezTo>
                <a:cubicBezTo>
                  <a:pt x="40" y="300"/>
                  <a:pt x="0" y="343"/>
                  <a:pt x="2" y="390"/>
                </a:cubicBezTo>
                <a:cubicBezTo>
                  <a:pt x="4" y="437"/>
                  <a:pt x="51" y="490"/>
                  <a:pt x="53" y="537"/>
                </a:cubicBezTo>
                <a:cubicBezTo>
                  <a:pt x="55" y="584"/>
                  <a:pt x="20" y="650"/>
                  <a:pt x="14" y="67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4535" name="Freeform 36"/>
          <p:cNvSpPr>
            <a:spLocks/>
          </p:cNvSpPr>
          <p:nvPr/>
        </p:nvSpPr>
        <p:spPr bwMode="auto">
          <a:xfrm>
            <a:off x="5886450" y="379413"/>
            <a:ext cx="49213" cy="650875"/>
          </a:xfrm>
          <a:custGeom>
            <a:avLst/>
            <a:gdLst>
              <a:gd name="T0" fmla="*/ 32212 w 55"/>
              <a:gd name="T1" fmla="*/ 29057 h 672"/>
              <a:gd name="T2" fmla="*/ 32212 w 55"/>
              <a:gd name="T3" fmla="*/ 26151 h 672"/>
              <a:gd name="T4" fmla="*/ 23264 w 55"/>
              <a:gd name="T5" fmla="*/ 14528 h 672"/>
              <a:gd name="T6" fmla="*/ 7158 w 55"/>
              <a:gd name="T7" fmla="*/ 113322 h 672"/>
              <a:gd name="T8" fmla="*/ 36686 w 55"/>
              <a:gd name="T9" fmla="*/ 246984 h 672"/>
              <a:gd name="T10" fmla="*/ 1790 w 55"/>
              <a:gd name="T11" fmla="*/ 377740 h 672"/>
              <a:gd name="T12" fmla="*/ 47423 w 55"/>
              <a:gd name="T13" fmla="*/ 520119 h 672"/>
              <a:gd name="T14" fmla="*/ 12527 w 55"/>
              <a:gd name="T15" fmla="*/ 650875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672"/>
              <a:gd name="T26" fmla="*/ 55 w 55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672">
                <a:moveTo>
                  <a:pt x="36" y="30"/>
                </a:moveTo>
                <a:cubicBezTo>
                  <a:pt x="36" y="30"/>
                  <a:pt x="38" y="29"/>
                  <a:pt x="36" y="27"/>
                </a:cubicBezTo>
                <a:cubicBezTo>
                  <a:pt x="34" y="25"/>
                  <a:pt x="31" y="0"/>
                  <a:pt x="26" y="15"/>
                </a:cubicBezTo>
                <a:cubicBezTo>
                  <a:pt x="21" y="30"/>
                  <a:pt x="5" y="77"/>
                  <a:pt x="8" y="117"/>
                </a:cubicBezTo>
                <a:cubicBezTo>
                  <a:pt x="11" y="157"/>
                  <a:pt x="42" y="210"/>
                  <a:pt x="41" y="255"/>
                </a:cubicBezTo>
                <a:cubicBezTo>
                  <a:pt x="40" y="300"/>
                  <a:pt x="0" y="343"/>
                  <a:pt x="2" y="390"/>
                </a:cubicBezTo>
                <a:cubicBezTo>
                  <a:pt x="4" y="437"/>
                  <a:pt x="51" y="490"/>
                  <a:pt x="53" y="537"/>
                </a:cubicBezTo>
                <a:cubicBezTo>
                  <a:pt x="55" y="584"/>
                  <a:pt x="20" y="650"/>
                  <a:pt x="14" y="67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4536" name="Freeform 37"/>
          <p:cNvSpPr>
            <a:spLocks/>
          </p:cNvSpPr>
          <p:nvPr/>
        </p:nvSpPr>
        <p:spPr bwMode="auto">
          <a:xfrm>
            <a:off x="6486525" y="365125"/>
            <a:ext cx="49213" cy="650875"/>
          </a:xfrm>
          <a:custGeom>
            <a:avLst/>
            <a:gdLst>
              <a:gd name="T0" fmla="*/ 32212 w 55"/>
              <a:gd name="T1" fmla="*/ 29057 h 672"/>
              <a:gd name="T2" fmla="*/ 32212 w 55"/>
              <a:gd name="T3" fmla="*/ 26151 h 672"/>
              <a:gd name="T4" fmla="*/ 23264 w 55"/>
              <a:gd name="T5" fmla="*/ 14528 h 672"/>
              <a:gd name="T6" fmla="*/ 7158 w 55"/>
              <a:gd name="T7" fmla="*/ 113322 h 672"/>
              <a:gd name="T8" fmla="*/ 36686 w 55"/>
              <a:gd name="T9" fmla="*/ 246984 h 672"/>
              <a:gd name="T10" fmla="*/ 1790 w 55"/>
              <a:gd name="T11" fmla="*/ 377740 h 672"/>
              <a:gd name="T12" fmla="*/ 47423 w 55"/>
              <a:gd name="T13" fmla="*/ 520119 h 672"/>
              <a:gd name="T14" fmla="*/ 12527 w 55"/>
              <a:gd name="T15" fmla="*/ 650875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672"/>
              <a:gd name="T26" fmla="*/ 55 w 55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672">
                <a:moveTo>
                  <a:pt x="36" y="30"/>
                </a:moveTo>
                <a:cubicBezTo>
                  <a:pt x="36" y="30"/>
                  <a:pt x="38" y="29"/>
                  <a:pt x="36" y="27"/>
                </a:cubicBezTo>
                <a:cubicBezTo>
                  <a:pt x="34" y="25"/>
                  <a:pt x="31" y="0"/>
                  <a:pt x="26" y="15"/>
                </a:cubicBezTo>
                <a:cubicBezTo>
                  <a:pt x="21" y="30"/>
                  <a:pt x="5" y="77"/>
                  <a:pt x="8" y="117"/>
                </a:cubicBezTo>
                <a:cubicBezTo>
                  <a:pt x="11" y="157"/>
                  <a:pt x="42" y="210"/>
                  <a:pt x="41" y="255"/>
                </a:cubicBezTo>
                <a:cubicBezTo>
                  <a:pt x="40" y="300"/>
                  <a:pt x="0" y="343"/>
                  <a:pt x="2" y="390"/>
                </a:cubicBezTo>
                <a:cubicBezTo>
                  <a:pt x="4" y="437"/>
                  <a:pt x="51" y="490"/>
                  <a:pt x="53" y="537"/>
                </a:cubicBezTo>
                <a:cubicBezTo>
                  <a:pt x="55" y="584"/>
                  <a:pt x="20" y="650"/>
                  <a:pt x="14" y="67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4537" name="Freeform 38"/>
          <p:cNvSpPr>
            <a:spLocks/>
          </p:cNvSpPr>
          <p:nvPr/>
        </p:nvSpPr>
        <p:spPr bwMode="auto">
          <a:xfrm>
            <a:off x="7137400" y="365125"/>
            <a:ext cx="49213" cy="650875"/>
          </a:xfrm>
          <a:custGeom>
            <a:avLst/>
            <a:gdLst>
              <a:gd name="T0" fmla="*/ 32212 w 55"/>
              <a:gd name="T1" fmla="*/ 29057 h 672"/>
              <a:gd name="T2" fmla="*/ 32212 w 55"/>
              <a:gd name="T3" fmla="*/ 26151 h 672"/>
              <a:gd name="T4" fmla="*/ 23264 w 55"/>
              <a:gd name="T5" fmla="*/ 14528 h 672"/>
              <a:gd name="T6" fmla="*/ 7158 w 55"/>
              <a:gd name="T7" fmla="*/ 113322 h 672"/>
              <a:gd name="T8" fmla="*/ 36686 w 55"/>
              <a:gd name="T9" fmla="*/ 246984 h 672"/>
              <a:gd name="T10" fmla="*/ 1790 w 55"/>
              <a:gd name="T11" fmla="*/ 377740 h 672"/>
              <a:gd name="T12" fmla="*/ 47423 w 55"/>
              <a:gd name="T13" fmla="*/ 520119 h 672"/>
              <a:gd name="T14" fmla="*/ 12527 w 55"/>
              <a:gd name="T15" fmla="*/ 650875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672"/>
              <a:gd name="T26" fmla="*/ 55 w 55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672">
                <a:moveTo>
                  <a:pt x="36" y="30"/>
                </a:moveTo>
                <a:cubicBezTo>
                  <a:pt x="36" y="30"/>
                  <a:pt x="38" y="29"/>
                  <a:pt x="36" y="27"/>
                </a:cubicBezTo>
                <a:cubicBezTo>
                  <a:pt x="34" y="25"/>
                  <a:pt x="31" y="0"/>
                  <a:pt x="26" y="15"/>
                </a:cubicBezTo>
                <a:cubicBezTo>
                  <a:pt x="21" y="30"/>
                  <a:pt x="5" y="77"/>
                  <a:pt x="8" y="117"/>
                </a:cubicBezTo>
                <a:cubicBezTo>
                  <a:pt x="11" y="157"/>
                  <a:pt x="42" y="210"/>
                  <a:pt x="41" y="255"/>
                </a:cubicBezTo>
                <a:cubicBezTo>
                  <a:pt x="40" y="300"/>
                  <a:pt x="0" y="343"/>
                  <a:pt x="2" y="390"/>
                </a:cubicBezTo>
                <a:cubicBezTo>
                  <a:pt x="4" y="437"/>
                  <a:pt x="51" y="490"/>
                  <a:pt x="53" y="537"/>
                </a:cubicBezTo>
                <a:cubicBezTo>
                  <a:pt x="55" y="584"/>
                  <a:pt x="20" y="650"/>
                  <a:pt x="14" y="67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4538" name="Freeform 39"/>
          <p:cNvSpPr>
            <a:spLocks/>
          </p:cNvSpPr>
          <p:nvPr/>
        </p:nvSpPr>
        <p:spPr bwMode="auto">
          <a:xfrm>
            <a:off x="7742238" y="306388"/>
            <a:ext cx="49212" cy="650875"/>
          </a:xfrm>
          <a:custGeom>
            <a:avLst/>
            <a:gdLst>
              <a:gd name="T0" fmla="*/ 32211 w 55"/>
              <a:gd name="T1" fmla="*/ 29057 h 672"/>
              <a:gd name="T2" fmla="*/ 32211 w 55"/>
              <a:gd name="T3" fmla="*/ 26151 h 672"/>
              <a:gd name="T4" fmla="*/ 23264 w 55"/>
              <a:gd name="T5" fmla="*/ 14528 h 672"/>
              <a:gd name="T6" fmla="*/ 7158 w 55"/>
              <a:gd name="T7" fmla="*/ 113322 h 672"/>
              <a:gd name="T8" fmla="*/ 36685 w 55"/>
              <a:gd name="T9" fmla="*/ 246984 h 672"/>
              <a:gd name="T10" fmla="*/ 1790 w 55"/>
              <a:gd name="T11" fmla="*/ 377740 h 672"/>
              <a:gd name="T12" fmla="*/ 47422 w 55"/>
              <a:gd name="T13" fmla="*/ 520119 h 672"/>
              <a:gd name="T14" fmla="*/ 12527 w 55"/>
              <a:gd name="T15" fmla="*/ 650875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672"/>
              <a:gd name="T26" fmla="*/ 55 w 55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672">
                <a:moveTo>
                  <a:pt x="36" y="30"/>
                </a:moveTo>
                <a:cubicBezTo>
                  <a:pt x="36" y="30"/>
                  <a:pt x="38" y="29"/>
                  <a:pt x="36" y="27"/>
                </a:cubicBezTo>
                <a:cubicBezTo>
                  <a:pt x="34" y="25"/>
                  <a:pt x="31" y="0"/>
                  <a:pt x="26" y="15"/>
                </a:cubicBezTo>
                <a:cubicBezTo>
                  <a:pt x="21" y="30"/>
                  <a:pt x="5" y="77"/>
                  <a:pt x="8" y="117"/>
                </a:cubicBezTo>
                <a:cubicBezTo>
                  <a:pt x="11" y="157"/>
                  <a:pt x="42" y="210"/>
                  <a:pt x="41" y="255"/>
                </a:cubicBezTo>
                <a:cubicBezTo>
                  <a:pt x="40" y="300"/>
                  <a:pt x="0" y="343"/>
                  <a:pt x="2" y="390"/>
                </a:cubicBezTo>
                <a:cubicBezTo>
                  <a:pt x="4" y="437"/>
                  <a:pt x="51" y="490"/>
                  <a:pt x="53" y="537"/>
                </a:cubicBezTo>
                <a:cubicBezTo>
                  <a:pt x="55" y="584"/>
                  <a:pt x="20" y="650"/>
                  <a:pt x="14" y="67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4539" name="Text Box 40"/>
          <p:cNvSpPr txBox="1">
            <a:spLocks noChangeArrowheads="1"/>
          </p:cNvSpPr>
          <p:nvPr/>
        </p:nvSpPr>
        <p:spPr bwMode="auto">
          <a:xfrm>
            <a:off x="3286125" y="887413"/>
            <a:ext cx="2112963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400">
                <a:solidFill>
                  <a:srgbClr val="FFFFFF"/>
                </a:solidFill>
                <a:latin typeface="Cordia New" pitchFamily="34" charset="-34"/>
                <a:cs typeface="CordiaUPC" pitchFamily="34" charset="-34"/>
              </a:rPr>
              <a:t>น้ำชะมูลฝอย</a:t>
            </a:r>
            <a:endParaRPr lang="th-TH"/>
          </a:p>
        </p:txBody>
      </p:sp>
      <p:sp>
        <p:nvSpPr>
          <p:cNvPr id="64540" name="Text Box 41"/>
          <p:cNvSpPr txBox="1">
            <a:spLocks noChangeArrowheads="1"/>
          </p:cNvSpPr>
          <p:nvPr/>
        </p:nvSpPr>
        <p:spPr bwMode="auto">
          <a:xfrm>
            <a:off x="2305050" y="5953125"/>
            <a:ext cx="52197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th-TH" sz="3600" b="1">
                <a:latin typeface="Angsana New" pitchFamily="18" charset="-34"/>
                <a:cs typeface="AngsanaUPC" pitchFamily="18" charset="-34"/>
              </a:rPr>
              <a:t>การรวบรวมน้ำชะมูลฝอยอันตราย</a:t>
            </a:r>
            <a:endParaRPr lang="en-US" sz="3600" b="1"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86F0C2-39F5-49C7-A58B-D11F08D9D15A}" type="slidenum">
              <a:rPr lang="en-US" smtClean="0"/>
              <a:pPr/>
              <a:t>68</a:t>
            </a:fld>
            <a:endParaRPr lang="th-TH" smtClean="0"/>
          </a:p>
        </p:txBody>
      </p:sp>
      <p:sp>
        <p:nvSpPr>
          <p:cNvPr id="65539" name="Text Box 27"/>
          <p:cNvSpPr txBox="1">
            <a:spLocks noChangeArrowheads="1"/>
          </p:cNvSpPr>
          <p:nvPr/>
        </p:nvSpPr>
        <p:spPr bwMode="auto">
          <a:xfrm>
            <a:off x="1331913" y="5953125"/>
            <a:ext cx="644366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th-TH" sz="3600" b="1">
                <a:latin typeface="Angsana New" pitchFamily="18" charset="-34"/>
                <a:cs typeface="AngsanaUPC" pitchFamily="18" charset="-34"/>
              </a:rPr>
              <a:t>ชั้นกันซึมของหลุมฝังกลบของเสียอันตรายทั่วไป</a:t>
            </a:r>
            <a:endParaRPr lang="en-US" sz="3600" b="1"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65540" name="Picture 28" descr="Untitled 11 22 B"/>
          <p:cNvPicPr>
            <a:picLocks noChangeAspect="1" noChangeArrowheads="1"/>
          </p:cNvPicPr>
          <p:nvPr/>
        </p:nvPicPr>
        <p:blipFill>
          <a:blip r:embed="rId3" cstate="print"/>
          <a:srcRect l="34555" t="3883"/>
          <a:stretch>
            <a:fillRect/>
          </a:stretch>
        </p:blipFill>
        <p:spPr bwMode="auto">
          <a:xfrm>
            <a:off x="2554288" y="254000"/>
            <a:ext cx="6316662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Freeform 29"/>
          <p:cNvSpPr>
            <a:spLocks/>
          </p:cNvSpPr>
          <p:nvPr/>
        </p:nvSpPr>
        <p:spPr bwMode="auto">
          <a:xfrm>
            <a:off x="2938463" y="804863"/>
            <a:ext cx="49212" cy="628650"/>
          </a:xfrm>
          <a:custGeom>
            <a:avLst/>
            <a:gdLst>
              <a:gd name="T0" fmla="*/ 32211 w 55"/>
              <a:gd name="T1" fmla="*/ 28065 h 672"/>
              <a:gd name="T2" fmla="*/ 32211 w 55"/>
              <a:gd name="T3" fmla="*/ 25258 h 672"/>
              <a:gd name="T4" fmla="*/ 23264 w 55"/>
              <a:gd name="T5" fmla="*/ 14032 h 672"/>
              <a:gd name="T6" fmla="*/ 7158 w 55"/>
              <a:gd name="T7" fmla="*/ 109452 h 672"/>
              <a:gd name="T8" fmla="*/ 36685 w 55"/>
              <a:gd name="T9" fmla="*/ 238550 h 672"/>
              <a:gd name="T10" fmla="*/ 1790 w 55"/>
              <a:gd name="T11" fmla="*/ 364841 h 672"/>
              <a:gd name="T12" fmla="*/ 47422 w 55"/>
              <a:gd name="T13" fmla="*/ 502359 h 672"/>
              <a:gd name="T14" fmla="*/ 12527 w 55"/>
              <a:gd name="T15" fmla="*/ 628650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672"/>
              <a:gd name="T26" fmla="*/ 55 w 55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672">
                <a:moveTo>
                  <a:pt x="36" y="30"/>
                </a:moveTo>
                <a:cubicBezTo>
                  <a:pt x="36" y="30"/>
                  <a:pt x="38" y="29"/>
                  <a:pt x="36" y="27"/>
                </a:cubicBezTo>
                <a:cubicBezTo>
                  <a:pt x="34" y="25"/>
                  <a:pt x="31" y="0"/>
                  <a:pt x="26" y="15"/>
                </a:cubicBezTo>
                <a:cubicBezTo>
                  <a:pt x="21" y="30"/>
                  <a:pt x="5" y="77"/>
                  <a:pt x="8" y="117"/>
                </a:cubicBezTo>
                <a:cubicBezTo>
                  <a:pt x="11" y="157"/>
                  <a:pt x="42" y="210"/>
                  <a:pt x="41" y="255"/>
                </a:cubicBezTo>
                <a:cubicBezTo>
                  <a:pt x="40" y="300"/>
                  <a:pt x="0" y="343"/>
                  <a:pt x="2" y="390"/>
                </a:cubicBezTo>
                <a:cubicBezTo>
                  <a:pt x="4" y="437"/>
                  <a:pt x="51" y="490"/>
                  <a:pt x="53" y="537"/>
                </a:cubicBezTo>
                <a:cubicBezTo>
                  <a:pt x="55" y="584"/>
                  <a:pt x="20" y="650"/>
                  <a:pt x="14" y="67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5542" name="Freeform 30"/>
          <p:cNvSpPr>
            <a:spLocks/>
          </p:cNvSpPr>
          <p:nvPr/>
        </p:nvSpPr>
        <p:spPr bwMode="auto">
          <a:xfrm>
            <a:off x="3648075" y="636588"/>
            <a:ext cx="47625" cy="628650"/>
          </a:xfrm>
          <a:custGeom>
            <a:avLst/>
            <a:gdLst>
              <a:gd name="T0" fmla="*/ 31173 w 55"/>
              <a:gd name="T1" fmla="*/ 28065 h 672"/>
              <a:gd name="T2" fmla="*/ 31173 w 55"/>
              <a:gd name="T3" fmla="*/ 25258 h 672"/>
              <a:gd name="T4" fmla="*/ 22514 w 55"/>
              <a:gd name="T5" fmla="*/ 14032 h 672"/>
              <a:gd name="T6" fmla="*/ 6927 w 55"/>
              <a:gd name="T7" fmla="*/ 109452 h 672"/>
              <a:gd name="T8" fmla="*/ 35502 w 55"/>
              <a:gd name="T9" fmla="*/ 238550 h 672"/>
              <a:gd name="T10" fmla="*/ 1732 w 55"/>
              <a:gd name="T11" fmla="*/ 364841 h 672"/>
              <a:gd name="T12" fmla="*/ 45893 w 55"/>
              <a:gd name="T13" fmla="*/ 502359 h 672"/>
              <a:gd name="T14" fmla="*/ 12123 w 55"/>
              <a:gd name="T15" fmla="*/ 628650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672"/>
              <a:gd name="T26" fmla="*/ 55 w 55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672">
                <a:moveTo>
                  <a:pt x="36" y="30"/>
                </a:moveTo>
                <a:cubicBezTo>
                  <a:pt x="36" y="30"/>
                  <a:pt x="38" y="29"/>
                  <a:pt x="36" y="27"/>
                </a:cubicBezTo>
                <a:cubicBezTo>
                  <a:pt x="34" y="25"/>
                  <a:pt x="31" y="0"/>
                  <a:pt x="26" y="15"/>
                </a:cubicBezTo>
                <a:cubicBezTo>
                  <a:pt x="21" y="30"/>
                  <a:pt x="5" y="77"/>
                  <a:pt x="8" y="117"/>
                </a:cubicBezTo>
                <a:cubicBezTo>
                  <a:pt x="11" y="157"/>
                  <a:pt x="42" y="210"/>
                  <a:pt x="41" y="255"/>
                </a:cubicBezTo>
                <a:cubicBezTo>
                  <a:pt x="40" y="300"/>
                  <a:pt x="0" y="343"/>
                  <a:pt x="2" y="390"/>
                </a:cubicBezTo>
                <a:cubicBezTo>
                  <a:pt x="4" y="437"/>
                  <a:pt x="51" y="490"/>
                  <a:pt x="53" y="537"/>
                </a:cubicBezTo>
                <a:cubicBezTo>
                  <a:pt x="55" y="584"/>
                  <a:pt x="20" y="650"/>
                  <a:pt x="14" y="67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5543" name="Freeform 31"/>
          <p:cNvSpPr>
            <a:spLocks/>
          </p:cNvSpPr>
          <p:nvPr/>
        </p:nvSpPr>
        <p:spPr bwMode="auto">
          <a:xfrm>
            <a:off x="4213225" y="592138"/>
            <a:ext cx="49213" cy="627062"/>
          </a:xfrm>
          <a:custGeom>
            <a:avLst/>
            <a:gdLst>
              <a:gd name="T0" fmla="*/ 32212 w 55"/>
              <a:gd name="T1" fmla="*/ 27994 h 672"/>
              <a:gd name="T2" fmla="*/ 32212 w 55"/>
              <a:gd name="T3" fmla="*/ 25194 h 672"/>
              <a:gd name="T4" fmla="*/ 23264 w 55"/>
              <a:gd name="T5" fmla="*/ 13997 h 672"/>
              <a:gd name="T6" fmla="*/ 7158 w 55"/>
              <a:gd name="T7" fmla="*/ 109176 h 672"/>
              <a:gd name="T8" fmla="*/ 36686 w 55"/>
              <a:gd name="T9" fmla="*/ 237948 h 672"/>
              <a:gd name="T10" fmla="*/ 1790 w 55"/>
              <a:gd name="T11" fmla="*/ 363920 h 672"/>
              <a:gd name="T12" fmla="*/ 47423 w 55"/>
              <a:gd name="T13" fmla="*/ 501090 h 672"/>
              <a:gd name="T14" fmla="*/ 12527 w 55"/>
              <a:gd name="T15" fmla="*/ 627062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672"/>
              <a:gd name="T26" fmla="*/ 55 w 55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672">
                <a:moveTo>
                  <a:pt x="36" y="30"/>
                </a:moveTo>
                <a:cubicBezTo>
                  <a:pt x="36" y="30"/>
                  <a:pt x="38" y="29"/>
                  <a:pt x="36" y="27"/>
                </a:cubicBezTo>
                <a:cubicBezTo>
                  <a:pt x="34" y="25"/>
                  <a:pt x="31" y="0"/>
                  <a:pt x="26" y="15"/>
                </a:cubicBezTo>
                <a:cubicBezTo>
                  <a:pt x="21" y="30"/>
                  <a:pt x="5" y="77"/>
                  <a:pt x="8" y="117"/>
                </a:cubicBezTo>
                <a:cubicBezTo>
                  <a:pt x="11" y="157"/>
                  <a:pt x="42" y="210"/>
                  <a:pt x="41" y="255"/>
                </a:cubicBezTo>
                <a:cubicBezTo>
                  <a:pt x="40" y="300"/>
                  <a:pt x="0" y="343"/>
                  <a:pt x="2" y="390"/>
                </a:cubicBezTo>
                <a:cubicBezTo>
                  <a:pt x="4" y="437"/>
                  <a:pt x="51" y="490"/>
                  <a:pt x="53" y="537"/>
                </a:cubicBezTo>
                <a:cubicBezTo>
                  <a:pt x="55" y="584"/>
                  <a:pt x="20" y="650"/>
                  <a:pt x="14" y="67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5544" name="Freeform 32"/>
          <p:cNvSpPr>
            <a:spLocks/>
          </p:cNvSpPr>
          <p:nvPr/>
        </p:nvSpPr>
        <p:spPr bwMode="auto">
          <a:xfrm>
            <a:off x="4838700" y="423863"/>
            <a:ext cx="47625" cy="627062"/>
          </a:xfrm>
          <a:custGeom>
            <a:avLst/>
            <a:gdLst>
              <a:gd name="T0" fmla="*/ 31173 w 55"/>
              <a:gd name="T1" fmla="*/ 27994 h 672"/>
              <a:gd name="T2" fmla="*/ 31173 w 55"/>
              <a:gd name="T3" fmla="*/ 25194 h 672"/>
              <a:gd name="T4" fmla="*/ 22514 w 55"/>
              <a:gd name="T5" fmla="*/ 13997 h 672"/>
              <a:gd name="T6" fmla="*/ 6927 w 55"/>
              <a:gd name="T7" fmla="*/ 109176 h 672"/>
              <a:gd name="T8" fmla="*/ 35502 w 55"/>
              <a:gd name="T9" fmla="*/ 237948 h 672"/>
              <a:gd name="T10" fmla="*/ 1732 w 55"/>
              <a:gd name="T11" fmla="*/ 363920 h 672"/>
              <a:gd name="T12" fmla="*/ 45893 w 55"/>
              <a:gd name="T13" fmla="*/ 501090 h 672"/>
              <a:gd name="T14" fmla="*/ 12123 w 55"/>
              <a:gd name="T15" fmla="*/ 627062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672"/>
              <a:gd name="T26" fmla="*/ 55 w 55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672">
                <a:moveTo>
                  <a:pt x="36" y="30"/>
                </a:moveTo>
                <a:cubicBezTo>
                  <a:pt x="36" y="30"/>
                  <a:pt x="38" y="29"/>
                  <a:pt x="36" y="27"/>
                </a:cubicBezTo>
                <a:cubicBezTo>
                  <a:pt x="34" y="25"/>
                  <a:pt x="31" y="0"/>
                  <a:pt x="26" y="15"/>
                </a:cubicBezTo>
                <a:cubicBezTo>
                  <a:pt x="21" y="30"/>
                  <a:pt x="5" y="77"/>
                  <a:pt x="8" y="117"/>
                </a:cubicBezTo>
                <a:cubicBezTo>
                  <a:pt x="11" y="157"/>
                  <a:pt x="42" y="210"/>
                  <a:pt x="41" y="255"/>
                </a:cubicBezTo>
                <a:cubicBezTo>
                  <a:pt x="40" y="300"/>
                  <a:pt x="0" y="343"/>
                  <a:pt x="2" y="390"/>
                </a:cubicBezTo>
                <a:cubicBezTo>
                  <a:pt x="4" y="437"/>
                  <a:pt x="51" y="490"/>
                  <a:pt x="53" y="537"/>
                </a:cubicBezTo>
                <a:cubicBezTo>
                  <a:pt x="55" y="584"/>
                  <a:pt x="20" y="650"/>
                  <a:pt x="14" y="67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5545" name="Freeform 33"/>
          <p:cNvSpPr>
            <a:spLocks/>
          </p:cNvSpPr>
          <p:nvPr/>
        </p:nvSpPr>
        <p:spPr bwMode="auto">
          <a:xfrm>
            <a:off x="5487988" y="300038"/>
            <a:ext cx="49212" cy="628650"/>
          </a:xfrm>
          <a:custGeom>
            <a:avLst/>
            <a:gdLst>
              <a:gd name="T0" fmla="*/ 32211 w 55"/>
              <a:gd name="T1" fmla="*/ 28065 h 672"/>
              <a:gd name="T2" fmla="*/ 32211 w 55"/>
              <a:gd name="T3" fmla="*/ 25258 h 672"/>
              <a:gd name="T4" fmla="*/ 23264 w 55"/>
              <a:gd name="T5" fmla="*/ 14032 h 672"/>
              <a:gd name="T6" fmla="*/ 7158 w 55"/>
              <a:gd name="T7" fmla="*/ 109452 h 672"/>
              <a:gd name="T8" fmla="*/ 36685 w 55"/>
              <a:gd name="T9" fmla="*/ 238550 h 672"/>
              <a:gd name="T10" fmla="*/ 1790 w 55"/>
              <a:gd name="T11" fmla="*/ 364841 h 672"/>
              <a:gd name="T12" fmla="*/ 47422 w 55"/>
              <a:gd name="T13" fmla="*/ 502359 h 672"/>
              <a:gd name="T14" fmla="*/ 12527 w 55"/>
              <a:gd name="T15" fmla="*/ 628650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672"/>
              <a:gd name="T26" fmla="*/ 55 w 55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672">
                <a:moveTo>
                  <a:pt x="36" y="30"/>
                </a:moveTo>
                <a:cubicBezTo>
                  <a:pt x="36" y="30"/>
                  <a:pt x="38" y="29"/>
                  <a:pt x="36" y="27"/>
                </a:cubicBezTo>
                <a:cubicBezTo>
                  <a:pt x="34" y="25"/>
                  <a:pt x="31" y="0"/>
                  <a:pt x="26" y="15"/>
                </a:cubicBezTo>
                <a:cubicBezTo>
                  <a:pt x="21" y="30"/>
                  <a:pt x="5" y="77"/>
                  <a:pt x="8" y="117"/>
                </a:cubicBezTo>
                <a:cubicBezTo>
                  <a:pt x="11" y="157"/>
                  <a:pt x="42" y="210"/>
                  <a:pt x="41" y="255"/>
                </a:cubicBezTo>
                <a:cubicBezTo>
                  <a:pt x="40" y="300"/>
                  <a:pt x="0" y="343"/>
                  <a:pt x="2" y="390"/>
                </a:cubicBezTo>
                <a:cubicBezTo>
                  <a:pt x="4" y="437"/>
                  <a:pt x="51" y="490"/>
                  <a:pt x="53" y="537"/>
                </a:cubicBezTo>
                <a:cubicBezTo>
                  <a:pt x="55" y="584"/>
                  <a:pt x="20" y="650"/>
                  <a:pt x="14" y="67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5546" name="Freeform 34"/>
          <p:cNvSpPr>
            <a:spLocks/>
          </p:cNvSpPr>
          <p:nvPr/>
        </p:nvSpPr>
        <p:spPr bwMode="auto">
          <a:xfrm>
            <a:off x="6076950" y="254000"/>
            <a:ext cx="49213" cy="628650"/>
          </a:xfrm>
          <a:custGeom>
            <a:avLst/>
            <a:gdLst>
              <a:gd name="T0" fmla="*/ 32212 w 55"/>
              <a:gd name="T1" fmla="*/ 28065 h 672"/>
              <a:gd name="T2" fmla="*/ 32212 w 55"/>
              <a:gd name="T3" fmla="*/ 25258 h 672"/>
              <a:gd name="T4" fmla="*/ 23264 w 55"/>
              <a:gd name="T5" fmla="*/ 14032 h 672"/>
              <a:gd name="T6" fmla="*/ 7158 w 55"/>
              <a:gd name="T7" fmla="*/ 109452 h 672"/>
              <a:gd name="T8" fmla="*/ 36686 w 55"/>
              <a:gd name="T9" fmla="*/ 238550 h 672"/>
              <a:gd name="T10" fmla="*/ 1790 w 55"/>
              <a:gd name="T11" fmla="*/ 364841 h 672"/>
              <a:gd name="T12" fmla="*/ 47423 w 55"/>
              <a:gd name="T13" fmla="*/ 502359 h 672"/>
              <a:gd name="T14" fmla="*/ 12527 w 55"/>
              <a:gd name="T15" fmla="*/ 628650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672"/>
              <a:gd name="T26" fmla="*/ 55 w 55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672">
                <a:moveTo>
                  <a:pt x="36" y="30"/>
                </a:moveTo>
                <a:cubicBezTo>
                  <a:pt x="36" y="30"/>
                  <a:pt x="38" y="29"/>
                  <a:pt x="36" y="27"/>
                </a:cubicBezTo>
                <a:cubicBezTo>
                  <a:pt x="34" y="25"/>
                  <a:pt x="31" y="0"/>
                  <a:pt x="26" y="15"/>
                </a:cubicBezTo>
                <a:cubicBezTo>
                  <a:pt x="21" y="30"/>
                  <a:pt x="5" y="77"/>
                  <a:pt x="8" y="117"/>
                </a:cubicBezTo>
                <a:cubicBezTo>
                  <a:pt x="11" y="157"/>
                  <a:pt x="42" y="210"/>
                  <a:pt x="41" y="255"/>
                </a:cubicBezTo>
                <a:cubicBezTo>
                  <a:pt x="40" y="300"/>
                  <a:pt x="0" y="343"/>
                  <a:pt x="2" y="390"/>
                </a:cubicBezTo>
                <a:cubicBezTo>
                  <a:pt x="4" y="437"/>
                  <a:pt x="51" y="490"/>
                  <a:pt x="53" y="537"/>
                </a:cubicBezTo>
                <a:cubicBezTo>
                  <a:pt x="55" y="584"/>
                  <a:pt x="20" y="650"/>
                  <a:pt x="14" y="67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5547" name="Freeform 35"/>
          <p:cNvSpPr>
            <a:spLocks/>
          </p:cNvSpPr>
          <p:nvPr/>
        </p:nvSpPr>
        <p:spPr bwMode="auto">
          <a:xfrm>
            <a:off x="6715125" y="85725"/>
            <a:ext cx="47625" cy="628650"/>
          </a:xfrm>
          <a:custGeom>
            <a:avLst/>
            <a:gdLst>
              <a:gd name="T0" fmla="*/ 31173 w 55"/>
              <a:gd name="T1" fmla="*/ 28065 h 672"/>
              <a:gd name="T2" fmla="*/ 31173 w 55"/>
              <a:gd name="T3" fmla="*/ 25258 h 672"/>
              <a:gd name="T4" fmla="*/ 22514 w 55"/>
              <a:gd name="T5" fmla="*/ 14032 h 672"/>
              <a:gd name="T6" fmla="*/ 6927 w 55"/>
              <a:gd name="T7" fmla="*/ 109452 h 672"/>
              <a:gd name="T8" fmla="*/ 35502 w 55"/>
              <a:gd name="T9" fmla="*/ 238550 h 672"/>
              <a:gd name="T10" fmla="*/ 1732 w 55"/>
              <a:gd name="T11" fmla="*/ 364841 h 672"/>
              <a:gd name="T12" fmla="*/ 45893 w 55"/>
              <a:gd name="T13" fmla="*/ 502359 h 672"/>
              <a:gd name="T14" fmla="*/ 12123 w 55"/>
              <a:gd name="T15" fmla="*/ 628650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672"/>
              <a:gd name="T26" fmla="*/ 55 w 55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672">
                <a:moveTo>
                  <a:pt x="36" y="30"/>
                </a:moveTo>
                <a:cubicBezTo>
                  <a:pt x="36" y="30"/>
                  <a:pt x="38" y="29"/>
                  <a:pt x="36" y="27"/>
                </a:cubicBezTo>
                <a:cubicBezTo>
                  <a:pt x="34" y="25"/>
                  <a:pt x="31" y="0"/>
                  <a:pt x="26" y="15"/>
                </a:cubicBezTo>
                <a:cubicBezTo>
                  <a:pt x="21" y="30"/>
                  <a:pt x="5" y="77"/>
                  <a:pt x="8" y="117"/>
                </a:cubicBezTo>
                <a:cubicBezTo>
                  <a:pt x="11" y="157"/>
                  <a:pt x="42" y="210"/>
                  <a:pt x="41" y="255"/>
                </a:cubicBezTo>
                <a:cubicBezTo>
                  <a:pt x="40" y="300"/>
                  <a:pt x="0" y="343"/>
                  <a:pt x="2" y="390"/>
                </a:cubicBezTo>
                <a:cubicBezTo>
                  <a:pt x="4" y="437"/>
                  <a:pt x="51" y="490"/>
                  <a:pt x="53" y="537"/>
                </a:cubicBezTo>
                <a:cubicBezTo>
                  <a:pt x="55" y="584"/>
                  <a:pt x="20" y="650"/>
                  <a:pt x="14" y="67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5548" name="Freeform 36"/>
          <p:cNvSpPr>
            <a:spLocks/>
          </p:cNvSpPr>
          <p:nvPr/>
        </p:nvSpPr>
        <p:spPr bwMode="auto">
          <a:xfrm>
            <a:off x="7307263" y="44450"/>
            <a:ext cx="49212" cy="628650"/>
          </a:xfrm>
          <a:custGeom>
            <a:avLst/>
            <a:gdLst>
              <a:gd name="T0" fmla="*/ 32211 w 55"/>
              <a:gd name="T1" fmla="*/ 28065 h 672"/>
              <a:gd name="T2" fmla="*/ 32211 w 55"/>
              <a:gd name="T3" fmla="*/ 25258 h 672"/>
              <a:gd name="T4" fmla="*/ 23264 w 55"/>
              <a:gd name="T5" fmla="*/ 14032 h 672"/>
              <a:gd name="T6" fmla="*/ 7158 w 55"/>
              <a:gd name="T7" fmla="*/ 109452 h 672"/>
              <a:gd name="T8" fmla="*/ 36685 w 55"/>
              <a:gd name="T9" fmla="*/ 238550 h 672"/>
              <a:gd name="T10" fmla="*/ 1790 w 55"/>
              <a:gd name="T11" fmla="*/ 364841 h 672"/>
              <a:gd name="T12" fmla="*/ 47422 w 55"/>
              <a:gd name="T13" fmla="*/ 502359 h 672"/>
              <a:gd name="T14" fmla="*/ 12527 w 55"/>
              <a:gd name="T15" fmla="*/ 628650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672"/>
              <a:gd name="T26" fmla="*/ 55 w 55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672">
                <a:moveTo>
                  <a:pt x="36" y="30"/>
                </a:moveTo>
                <a:cubicBezTo>
                  <a:pt x="36" y="30"/>
                  <a:pt x="38" y="29"/>
                  <a:pt x="36" y="27"/>
                </a:cubicBezTo>
                <a:cubicBezTo>
                  <a:pt x="34" y="25"/>
                  <a:pt x="31" y="0"/>
                  <a:pt x="26" y="15"/>
                </a:cubicBezTo>
                <a:cubicBezTo>
                  <a:pt x="21" y="30"/>
                  <a:pt x="5" y="77"/>
                  <a:pt x="8" y="117"/>
                </a:cubicBezTo>
                <a:cubicBezTo>
                  <a:pt x="11" y="157"/>
                  <a:pt x="42" y="210"/>
                  <a:pt x="41" y="255"/>
                </a:cubicBezTo>
                <a:cubicBezTo>
                  <a:pt x="40" y="300"/>
                  <a:pt x="0" y="343"/>
                  <a:pt x="2" y="390"/>
                </a:cubicBezTo>
                <a:cubicBezTo>
                  <a:pt x="4" y="437"/>
                  <a:pt x="51" y="490"/>
                  <a:pt x="53" y="537"/>
                </a:cubicBezTo>
                <a:cubicBezTo>
                  <a:pt x="55" y="584"/>
                  <a:pt x="20" y="650"/>
                  <a:pt x="14" y="67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5549" name="Text Box 37"/>
          <p:cNvSpPr txBox="1">
            <a:spLocks noChangeArrowheads="1"/>
          </p:cNvSpPr>
          <p:nvPr/>
        </p:nvSpPr>
        <p:spPr bwMode="auto">
          <a:xfrm>
            <a:off x="3071813" y="1096963"/>
            <a:ext cx="2071687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400">
                <a:solidFill>
                  <a:srgbClr val="FFFFFF"/>
                </a:solidFill>
                <a:latin typeface="Cordia New" pitchFamily="34" charset="-34"/>
                <a:cs typeface="CordiaUPC" pitchFamily="34" charset="-34"/>
              </a:rPr>
              <a:t>น้ำชะมูลฝอย</a:t>
            </a:r>
            <a:endParaRPr lang="th-TH"/>
          </a:p>
        </p:txBody>
      </p:sp>
      <p:sp>
        <p:nvSpPr>
          <p:cNvPr id="65550" name="Text Box 38"/>
          <p:cNvSpPr txBox="1">
            <a:spLocks noChangeArrowheads="1"/>
          </p:cNvSpPr>
          <p:nvPr/>
        </p:nvSpPr>
        <p:spPr bwMode="auto">
          <a:xfrm>
            <a:off x="4179888" y="1312863"/>
            <a:ext cx="2071687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3000" b="1">
                <a:solidFill>
                  <a:srgbClr val="FFFFFF"/>
                </a:solidFill>
                <a:latin typeface="Cordia New" pitchFamily="34" charset="-34"/>
                <a:cs typeface="CordiaUPC" pitchFamily="34" charset="-34"/>
              </a:rPr>
              <a:t>ของเสียอันตราย</a:t>
            </a:r>
            <a:endParaRPr lang="th-TH"/>
          </a:p>
        </p:txBody>
      </p:sp>
      <p:sp>
        <p:nvSpPr>
          <p:cNvPr id="65551" name="Text Box 39"/>
          <p:cNvSpPr txBox="1">
            <a:spLocks noChangeArrowheads="1"/>
          </p:cNvSpPr>
          <p:nvPr/>
        </p:nvSpPr>
        <p:spPr bwMode="auto">
          <a:xfrm>
            <a:off x="3230563" y="2208213"/>
            <a:ext cx="4035425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3000" b="1">
                <a:solidFill>
                  <a:srgbClr val="FFFFFF"/>
                </a:solidFill>
                <a:latin typeface="Cordia New" pitchFamily="34" charset="-34"/>
                <a:cs typeface="CordiaUPC" pitchFamily="34" charset="-34"/>
              </a:rPr>
              <a:t>ชั้นดินรองรับของเสียอันตราย</a:t>
            </a:r>
            <a:endParaRPr lang="th-TH"/>
          </a:p>
        </p:txBody>
      </p:sp>
      <p:sp>
        <p:nvSpPr>
          <p:cNvPr id="65552" name="Text Box 40"/>
          <p:cNvSpPr txBox="1">
            <a:spLocks noChangeArrowheads="1"/>
          </p:cNvSpPr>
          <p:nvPr/>
        </p:nvSpPr>
        <p:spPr bwMode="auto">
          <a:xfrm>
            <a:off x="3643313" y="4857750"/>
            <a:ext cx="2708275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3000" b="1">
                <a:solidFill>
                  <a:srgbClr val="FFFFFF"/>
                </a:solidFill>
                <a:latin typeface="Cordia New" pitchFamily="34" charset="-34"/>
                <a:cs typeface="CordiaUPC" pitchFamily="34" charset="-34"/>
              </a:rPr>
              <a:t>ดินเหนียวบดอัดแน่น</a:t>
            </a:r>
            <a:endParaRPr lang="th-TH"/>
          </a:p>
        </p:txBody>
      </p:sp>
      <p:sp>
        <p:nvSpPr>
          <p:cNvPr id="65553" name="Text Box 41"/>
          <p:cNvSpPr txBox="1">
            <a:spLocks noChangeArrowheads="1"/>
          </p:cNvSpPr>
          <p:nvPr/>
        </p:nvSpPr>
        <p:spPr bwMode="auto">
          <a:xfrm>
            <a:off x="179388" y="1166813"/>
            <a:ext cx="1911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5000"/>
              </a:lnSpc>
            </a:pPr>
            <a:r>
              <a:rPr lang="th-TH" sz="2000" dirty="0">
                <a:latin typeface="Cordia New" pitchFamily="34" charset="-34"/>
                <a:cs typeface="CordiaUPC" pitchFamily="34" charset="-34"/>
              </a:rPr>
              <a:t>แผ่นใย</a:t>
            </a: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สังเคราะห์</a:t>
            </a:r>
          </a:p>
          <a:p>
            <a:pPr>
              <a:lnSpc>
                <a:spcPct val="75000"/>
              </a:lnSpc>
            </a:pP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(</a:t>
            </a:r>
            <a:r>
              <a:rPr lang="en-US" sz="2000" dirty="0" smtClean="0">
                <a:latin typeface="Cordia New" pitchFamily="34" charset="-34"/>
                <a:cs typeface="CordiaUPC" pitchFamily="34" charset="-34"/>
              </a:rPr>
              <a:t>Protective Layer)</a:t>
            </a:r>
            <a:endParaRPr lang="th-TH" sz="2000" dirty="0"/>
          </a:p>
        </p:txBody>
      </p:sp>
      <p:sp>
        <p:nvSpPr>
          <p:cNvPr id="65554" name="Text Box 42"/>
          <p:cNvSpPr txBox="1">
            <a:spLocks noChangeArrowheads="1"/>
          </p:cNvSpPr>
          <p:nvPr/>
        </p:nvSpPr>
        <p:spPr bwMode="auto">
          <a:xfrm>
            <a:off x="192088" y="1601788"/>
            <a:ext cx="149959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sz="2000" dirty="0" err="1" smtClean="0">
                <a:latin typeface="Cordia New" pitchFamily="34" charset="-34"/>
                <a:cs typeface="Cordia New" pitchFamily="34" charset="-34"/>
              </a:rPr>
              <a:t>Geonet</a:t>
            </a:r>
            <a:endParaRPr lang="en-US" sz="2000" dirty="0" smtClean="0">
              <a:latin typeface="Cordia New" pitchFamily="34" charset="-34"/>
              <a:cs typeface="Cordia New" pitchFamily="34" charset="-34"/>
            </a:endParaRPr>
          </a:p>
          <a:p>
            <a:pPr>
              <a:lnSpc>
                <a:spcPct val="75000"/>
              </a:lnSpc>
            </a:pPr>
            <a:r>
              <a:rPr lang="th-TH" sz="2000" dirty="0" smtClean="0">
                <a:latin typeface="Cordia New" pitchFamily="34" charset="-34"/>
                <a:cs typeface="Cordia New" pitchFamily="34" charset="-34"/>
              </a:rPr>
              <a:t>(</a:t>
            </a:r>
            <a:r>
              <a:rPr lang="en-US" sz="2000" dirty="0" smtClean="0">
                <a:latin typeface="Cordia New" pitchFamily="34" charset="-34"/>
                <a:cs typeface="Cordia New" pitchFamily="34" charset="-34"/>
              </a:rPr>
              <a:t>Drainage Layer)</a:t>
            </a:r>
            <a:endParaRPr lang="th-TH" sz="2000" dirty="0"/>
          </a:p>
        </p:txBody>
      </p:sp>
      <p:sp>
        <p:nvSpPr>
          <p:cNvPr id="65555" name="Text Box 43"/>
          <p:cNvSpPr txBox="1">
            <a:spLocks noChangeArrowheads="1"/>
          </p:cNvSpPr>
          <p:nvPr/>
        </p:nvSpPr>
        <p:spPr bwMode="auto">
          <a:xfrm>
            <a:off x="206375" y="2106613"/>
            <a:ext cx="1911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5000"/>
              </a:lnSpc>
            </a:pPr>
            <a:r>
              <a:rPr lang="th-TH" sz="2000" dirty="0">
                <a:latin typeface="Cordia New" pitchFamily="34" charset="-34"/>
                <a:cs typeface="CordiaUPC" pitchFamily="34" charset="-34"/>
              </a:rPr>
              <a:t>แผ่นพลาสติกกัน</a:t>
            </a: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ซึม</a:t>
            </a:r>
          </a:p>
          <a:p>
            <a:pPr>
              <a:lnSpc>
                <a:spcPct val="75000"/>
              </a:lnSpc>
            </a:pP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(</a:t>
            </a:r>
            <a:r>
              <a:rPr lang="en-US" sz="2000" dirty="0" smtClean="0">
                <a:latin typeface="Cordia New" pitchFamily="34" charset="-34"/>
                <a:cs typeface="CordiaUPC" pitchFamily="34" charset="-34"/>
              </a:rPr>
              <a:t>Impervious Layer</a:t>
            </a:r>
            <a:r>
              <a:rPr lang="en-US" sz="2000" dirty="0" smtClean="0">
                <a:latin typeface="Cordia New" pitchFamily="34" charset="-34"/>
                <a:cs typeface="CordiaUPC" pitchFamily="34" charset="-34"/>
              </a:rPr>
              <a:t>)</a:t>
            </a:r>
            <a:endParaRPr lang="th-TH" sz="2000" dirty="0" smtClean="0"/>
          </a:p>
        </p:txBody>
      </p:sp>
      <p:sp>
        <p:nvSpPr>
          <p:cNvPr id="65556" name="Text Box 44"/>
          <p:cNvSpPr txBox="1">
            <a:spLocks noChangeArrowheads="1"/>
          </p:cNvSpPr>
          <p:nvPr/>
        </p:nvSpPr>
        <p:spPr bwMode="auto">
          <a:xfrm>
            <a:off x="179388" y="2555875"/>
            <a:ext cx="1911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000" dirty="0">
                <a:latin typeface="Cordia New" pitchFamily="34" charset="-34"/>
                <a:cs typeface="CordiaUPC" pitchFamily="34" charset="-34"/>
              </a:rPr>
              <a:t>ดินเหนียว</a:t>
            </a: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สังเคราะห์</a:t>
            </a:r>
          </a:p>
          <a:p>
            <a:pPr>
              <a:lnSpc>
                <a:spcPct val="75000"/>
              </a:lnSpc>
            </a:pP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(</a:t>
            </a:r>
            <a:r>
              <a:rPr lang="en-US" sz="2000" dirty="0" smtClean="0">
                <a:latin typeface="Cordia New" pitchFamily="34" charset="-34"/>
                <a:cs typeface="CordiaUPC" pitchFamily="34" charset="-34"/>
              </a:rPr>
              <a:t>Impervious Layer</a:t>
            </a:r>
            <a:r>
              <a:rPr lang="en-US" sz="2000" dirty="0" smtClean="0">
                <a:latin typeface="Cordia New" pitchFamily="34" charset="-34"/>
                <a:cs typeface="CordiaUPC" pitchFamily="34" charset="-34"/>
              </a:rPr>
              <a:t>)</a:t>
            </a:r>
            <a:endParaRPr lang="th-TH" sz="2000" dirty="0" smtClean="0"/>
          </a:p>
        </p:txBody>
      </p:sp>
      <p:sp>
        <p:nvSpPr>
          <p:cNvPr id="65557" name="Text Box 45"/>
          <p:cNvSpPr txBox="1">
            <a:spLocks noChangeArrowheads="1"/>
          </p:cNvSpPr>
          <p:nvPr/>
        </p:nvSpPr>
        <p:spPr bwMode="auto">
          <a:xfrm>
            <a:off x="179388" y="3116263"/>
            <a:ext cx="1911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5000"/>
              </a:lnSpc>
            </a:pPr>
            <a:r>
              <a:rPr lang="th-TH" sz="2000" dirty="0">
                <a:latin typeface="Cordia New" pitchFamily="34" charset="-34"/>
                <a:cs typeface="CordiaUPC" pitchFamily="34" charset="-34"/>
              </a:rPr>
              <a:t>แผ่นใย</a:t>
            </a: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สังเคราะห์</a:t>
            </a:r>
          </a:p>
          <a:p>
            <a:pPr>
              <a:lnSpc>
                <a:spcPct val="75000"/>
              </a:lnSpc>
            </a:pPr>
            <a:r>
              <a:rPr lang="th-TH" sz="2000" dirty="0" smtClean="0">
                <a:latin typeface="Cordia New" pitchFamily="34" charset="-34"/>
                <a:cs typeface="Cordia New" pitchFamily="34" charset="-34"/>
              </a:rPr>
              <a:t>(</a:t>
            </a:r>
            <a:r>
              <a:rPr lang="en-US" sz="2000" dirty="0" smtClean="0">
                <a:latin typeface="Cordia New" pitchFamily="34" charset="-34"/>
                <a:cs typeface="Cordia New" pitchFamily="34" charset="-34"/>
              </a:rPr>
              <a:t>Drainage Layer)</a:t>
            </a:r>
            <a:endParaRPr lang="th-TH" sz="2000" dirty="0"/>
          </a:p>
        </p:txBody>
      </p:sp>
      <p:sp>
        <p:nvSpPr>
          <p:cNvPr id="65558" name="Text Box 46"/>
          <p:cNvSpPr txBox="1">
            <a:spLocks noChangeArrowheads="1"/>
          </p:cNvSpPr>
          <p:nvPr/>
        </p:nvSpPr>
        <p:spPr bwMode="auto">
          <a:xfrm>
            <a:off x="338138" y="3663950"/>
            <a:ext cx="1752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sz="2000" dirty="0" err="1" smtClean="0">
                <a:latin typeface="Cordia New" pitchFamily="34" charset="-34"/>
                <a:cs typeface="Cordia New" pitchFamily="34" charset="-34"/>
              </a:rPr>
              <a:t>Geonet</a:t>
            </a:r>
            <a:endParaRPr lang="en-US" sz="2000" dirty="0" smtClean="0">
              <a:latin typeface="Cordia New" pitchFamily="34" charset="-34"/>
              <a:cs typeface="Cordia New" pitchFamily="34" charset="-34"/>
            </a:endParaRPr>
          </a:p>
          <a:p>
            <a:pPr>
              <a:lnSpc>
                <a:spcPct val="75000"/>
              </a:lnSpc>
            </a:pPr>
            <a:r>
              <a:rPr lang="th-TH" sz="2000" dirty="0" smtClean="0">
                <a:latin typeface="Cordia New" pitchFamily="34" charset="-34"/>
                <a:cs typeface="Cordia New" pitchFamily="34" charset="-34"/>
              </a:rPr>
              <a:t>(</a:t>
            </a:r>
            <a:r>
              <a:rPr lang="en-US" sz="2000" dirty="0" smtClean="0">
                <a:latin typeface="Cordia New" pitchFamily="34" charset="-34"/>
                <a:cs typeface="Cordia New" pitchFamily="34" charset="-34"/>
              </a:rPr>
              <a:t>Drainage Layer</a:t>
            </a:r>
            <a:r>
              <a:rPr lang="en-US" sz="2000" dirty="0" smtClean="0">
                <a:latin typeface="Cordia New" pitchFamily="34" charset="-34"/>
                <a:cs typeface="Cordia New" pitchFamily="34" charset="-34"/>
              </a:rPr>
              <a:t>)</a:t>
            </a:r>
            <a:endParaRPr lang="th-TH" sz="2000" dirty="0" smtClean="0"/>
          </a:p>
        </p:txBody>
      </p:sp>
      <p:sp>
        <p:nvSpPr>
          <p:cNvPr id="65559" name="Text Box 47"/>
          <p:cNvSpPr txBox="1">
            <a:spLocks noChangeArrowheads="1"/>
          </p:cNvSpPr>
          <p:nvPr/>
        </p:nvSpPr>
        <p:spPr bwMode="auto">
          <a:xfrm>
            <a:off x="179388" y="4125913"/>
            <a:ext cx="1911350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5000"/>
              </a:lnSpc>
            </a:pPr>
            <a:r>
              <a:rPr lang="th-TH" sz="2000" dirty="0">
                <a:latin typeface="Cordia New" pitchFamily="34" charset="-34"/>
                <a:cs typeface="CordiaUPC" pitchFamily="34" charset="-34"/>
              </a:rPr>
              <a:t>แผ่นพลาสติกกัน</a:t>
            </a: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ซึม</a:t>
            </a:r>
          </a:p>
          <a:p>
            <a:pPr>
              <a:lnSpc>
                <a:spcPct val="75000"/>
              </a:lnSpc>
            </a:pP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(</a:t>
            </a:r>
            <a:r>
              <a:rPr lang="en-US" sz="2000" dirty="0" smtClean="0">
                <a:latin typeface="Cordia New" pitchFamily="34" charset="-34"/>
                <a:cs typeface="CordiaUPC" pitchFamily="34" charset="-34"/>
              </a:rPr>
              <a:t>Impervious Layer</a:t>
            </a:r>
            <a:r>
              <a:rPr lang="en-US" sz="2000" dirty="0" smtClean="0">
                <a:latin typeface="Cordia New" pitchFamily="34" charset="-34"/>
                <a:cs typeface="CordiaUPC" pitchFamily="34" charset="-34"/>
              </a:rPr>
              <a:t>)</a:t>
            </a:r>
            <a:endParaRPr lang="th-TH" sz="2000" dirty="0" smtClean="0"/>
          </a:p>
        </p:txBody>
      </p:sp>
      <p:sp>
        <p:nvSpPr>
          <p:cNvPr id="65560" name="Text Box 48"/>
          <p:cNvSpPr txBox="1">
            <a:spLocks noChangeArrowheads="1"/>
          </p:cNvSpPr>
          <p:nvPr/>
        </p:nvSpPr>
        <p:spPr bwMode="auto">
          <a:xfrm>
            <a:off x="179388" y="4800600"/>
            <a:ext cx="1911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5000"/>
              </a:lnSpc>
            </a:pPr>
            <a:r>
              <a:rPr lang="th-TH" sz="2000" dirty="0">
                <a:latin typeface="Cordia New" pitchFamily="34" charset="-34"/>
                <a:cs typeface="CordiaUPC" pitchFamily="34" charset="-34"/>
              </a:rPr>
              <a:t>แผ่นใย</a:t>
            </a: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สังเคราะห์</a:t>
            </a:r>
          </a:p>
          <a:p>
            <a:pPr>
              <a:lnSpc>
                <a:spcPct val="75000"/>
              </a:lnSpc>
            </a:pPr>
            <a:r>
              <a:rPr lang="th-TH" sz="2000" dirty="0" smtClean="0">
                <a:latin typeface="Cordia New" pitchFamily="34" charset="-34"/>
                <a:cs typeface="CordiaUPC" pitchFamily="34" charset="-34"/>
              </a:rPr>
              <a:t>(</a:t>
            </a:r>
            <a:r>
              <a:rPr lang="en-US" sz="2000" dirty="0" smtClean="0">
                <a:latin typeface="Cordia New" pitchFamily="34" charset="-34"/>
                <a:cs typeface="CordiaUPC" pitchFamily="34" charset="-34"/>
              </a:rPr>
              <a:t>Protective Layer</a:t>
            </a:r>
            <a:r>
              <a:rPr lang="en-US" sz="2000" dirty="0" smtClean="0">
                <a:latin typeface="Cordia New" pitchFamily="34" charset="-34"/>
                <a:cs typeface="CordiaUPC" pitchFamily="34" charset="-34"/>
              </a:rPr>
              <a:t>)</a:t>
            </a:r>
            <a:endParaRPr lang="th-TH" sz="2000" dirty="0" smtClean="0"/>
          </a:p>
        </p:txBody>
      </p:sp>
      <p:sp>
        <p:nvSpPr>
          <p:cNvPr id="65561" name="Freeform 49"/>
          <p:cNvSpPr>
            <a:spLocks/>
          </p:cNvSpPr>
          <p:nvPr/>
        </p:nvSpPr>
        <p:spPr bwMode="auto">
          <a:xfrm>
            <a:off x="1797050" y="1433513"/>
            <a:ext cx="904875" cy="1438275"/>
          </a:xfrm>
          <a:custGeom>
            <a:avLst/>
            <a:gdLst>
              <a:gd name="T0" fmla="*/ 0 w 1023"/>
              <a:gd name="T1" fmla="*/ 0 h 1538"/>
              <a:gd name="T2" fmla="*/ 477647 w 1023"/>
              <a:gd name="T3" fmla="*/ 0 h 1538"/>
              <a:gd name="T4" fmla="*/ 904875 w 1023"/>
              <a:gd name="T5" fmla="*/ 1438275 h 1538"/>
              <a:gd name="T6" fmla="*/ 0 60000 65536"/>
              <a:gd name="T7" fmla="*/ 0 60000 65536"/>
              <a:gd name="T8" fmla="*/ 0 60000 65536"/>
              <a:gd name="T9" fmla="*/ 0 w 1023"/>
              <a:gd name="T10" fmla="*/ 0 h 1538"/>
              <a:gd name="T11" fmla="*/ 1023 w 1023"/>
              <a:gd name="T12" fmla="*/ 1538 h 15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3" h="1538">
                <a:moveTo>
                  <a:pt x="0" y="0"/>
                </a:moveTo>
                <a:lnTo>
                  <a:pt x="540" y="0"/>
                </a:lnTo>
                <a:lnTo>
                  <a:pt x="1023" y="153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5562" name="Freeform 50"/>
          <p:cNvSpPr>
            <a:spLocks/>
          </p:cNvSpPr>
          <p:nvPr/>
        </p:nvSpPr>
        <p:spPr bwMode="auto">
          <a:xfrm>
            <a:off x="1241425" y="1874838"/>
            <a:ext cx="1493838" cy="1116012"/>
          </a:xfrm>
          <a:custGeom>
            <a:avLst/>
            <a:gdLst>
              <a:gd name="T0" fmla="*/ 0 w 1688"/>
              <a:gd name="T1" fmla="*/ 0 h 1192"/>
              <a:gd name="T2" fmla="*/ 809752 w 1688"/>
              <a:gd name="T3" fmla="*/ 0 h 1192"/>
              <a:gd name="T4" fmla="*/ 1493838 w 1688"/>
              <a:gd name="T5" fmla="*/ 1116012 h 1192"/>
              <a:gd name="T6" fmla="*/ 0 60000 65536"/>
              <a:gd name="T7" fmla="*/ 0 60000 65536"/>
              <a:gd name="T8" fmla="*/ 0 60000 65536"/>
              <a:gd name="T9" fmla="*/ 0 w 1688"/>
              <a:gd name="T10" fmla="*/ 0 h 1192"/>
              <a:gd name="T11" fmla="*/ 1688 w 1688"/>
              <a:gd name="T12" fmla="*/ 1192 h 1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8" h="1192">
                <a:moveTo>
                  <a:pt x="0" y="0"/>
                </a:moveTo>
                <a:lnTo>
                  <a:pt x="915" y="0"/>
                </a:lnTo>
                <a:lnTo>
                  <a:pt x="1688" y="119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5563" name="Line 51"/>
          <p:cNvSpPr>
            <a:spLocks noChangeShapeType="1"/>
          </p:cNvSpPr>
          <p:nvPr/>
        </p:nvSpPr>
        <p:spPr bwMode="auto">
          <a:xfrm>
            <a:off x="2051050" y="1868488"/>
            <a:ext cx="650875" cy="12842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5564" name="Freeform 52"/>
          <p:cNvSpPr>
            <a:spLocks/>
          </p:cNvSpPr>
          <p:nvPr/>
        </p:nvSpPr>
        <p:spPr bwMode="auto">
          <a:xfrm>
            <a:off x="1998663" y="2387600"/>
            <a:ext cx="830262" cy="890588"/>
          </a:xfrm>
          <a:custGeom>
            <a:avLst/>
            <a:gdLst>
              <a:gd name="T0" fmla="*/ 0 w 938"/>
              <a:gd name="T1" fmla="*/ 0 h 953"/>
              <a:gd name="T2" fmla="*/ 185880 w 938"/>
              <a:gd name="T3" fmla="*/ 0 h 953"/>
              <a:gd name="T4" fmla="*/ 830262 w 938"/>
              <a:gd name="T5" fmla="*/ 890588 h 953"/>
              <a:gd name="T6" fmla="*/ 0 60000 65536"/>
              <a:gd name="T7" fmla="*/ 0 60000 65536"/>
              <a:gd name="T8" fmla="*/ 0 60000 65536"/>
              <a:gd name="T9" fmla="*/ 0 w 938"/>
              <a:gd name="T10" fmla="*/ 0 h 953"/>
              <a:gd name="T11" fmla="*/ 938 w 938"/>
              <a:gd name="T12" fmla="*/ 953 h 9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38" h="953">
                <a:moveTo>
                  <a:pt x="0" y="0"/>
                </a:moveTo>
                <a:lnTo>
                  <a:pt x="210" y="0"/>
                </a:lnTo>
                <a:lnTo>
                  <a:pt x="938" y="953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5565" name="Freeform 53"/>
          <p:cNvSpPr>
            <a:spLocks/>
          </p:cNvSpPr>
          <p:nvPr/>
        </p:nvSpPr>
        <p:spPr bwMode="auto">
          <a:xfrm>
            <a:off x="2044700" y="2836863"/>
            <a:ext cx="644525" cy="588962"/>
          </a:xfrm>
          <a:custGeom>
            <a:avLst/>
            <a:gdLst>
              <a:gd name="T0" fmla="*/ 0 w 727"/>
              <a:gd name="T1" fmla="*/ 0 h 630"/>
              <a:gd name="T2" fmla="*/ 212773 w 727"/>
              <a:gd name="T3" fmla="*/ 0 h 630"/>
              <a:gd name="T4" fmla="*/ 644525 w 727"/>
              <a:gd name="T5" fmla="*/ 588962 h 630"/>
              <a:gd name="T6" fmla="*/ 0 60000 65536"/>
              <a:gd name="T7" fmla="*/ 0 60000 65536"/>
              <a:gd name="T8" fmla="*/ 0 60000 65536"/>
              <a:gd name="T9" fmla="*/ 0 w 727"/>
              <a:gd name="T10" fmla="*/ 0 h 630"/>
              <a:gd name="T11" fmla="*/ 727 w 727"/>
              <a:gd name="T12" fmla="*/ 630 h 6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7" h="630">
                <a:moveTo>
                  <a:pt x="0" y="0"/>
                </a:moveTo>
                <a:lnTo>
                  <a:pt x="240" y="0"/>
                </a:lnTo>
                <a:lnTo>
                  <a:pt x="727" y="63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5566" name="Freeform 54"/>
          <p:cNvSpPr>
            <a:spLocks/>
          </p:cNvSpPr>
          <p:nvPr/>
        </p:nvSpPr>
        <p:spPr bwMode="auto">
          <a:xfrm>
            <a:off x="1858963" y="3376613"/>
            <a:ext cx="842962" cy="188912"/>
          </a:xfrm>
          <a:custGeom>
            <a:avLst/>
            <a:gdLst>
              <a:gd name="T0" fmla="*/ 0 w 952"/>
              <a:gd name="T1" fmla="*/ 0 h 202"/>
              <a:gd name="T2" fmla="*/ 457785 w 952"/>
              <a:gd name="T3" fmla="*/ 0 h 202"/>
              <a:gd name="T4" fmla="*/ 842962 w 952"/>
              <a:gd name="T5" fmla="*/ 188912 h 202"/>
              <a:gd name="T6" fmla="*/ 0 60000 65536"/>
              <a:gd name="T7" fmla="*/ 0 60000 65536"/>
              <a:gd name="T8" fmla="*/ 0 60000 65536"/>
              <a:gd name="T9" fmla="*/ 0 w 952"/>
              <a:gd name="T10" fmla="*/ 0 h 202"/>
              <a:gd name="T11" fmla="*/ 952 w 952"/>
              <a:gd name="T12" fmla="*/ 202 h 2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52" h="202">
                <a:moveTo>
                  <a:pt x="0" y="0"/>
                </a:moveTo>
                <a:lnTo>
                  <a:pt x="517" y="0"/>
                </a:lnTo>
                <a:lnTo>
                  <a:pt x="952" y="20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5567" name="Freeform 55"/>
          <p:cNvSpPr>
            <a:spLocks/>
          </p:cNvSpPr>
          <p:nvPr/>
        </p:nvSpPr>
        <p:spPr bwMode="auto">
          <a:xfrm>
            <a:off x="1308100" y="3698875"/>
            <a:ext cx="1260475" cy="246063"/>
          </a:xfrm>
          <a:custGeom>
            <a:avLst/>
            <a:gdLst>
              <a:gd name="T0" fmla="*/ 0 w 1425"/>
              <a:gd name="T1" fmla="*/ 246063 h 262"/>
              <a:gd name="T2" fmla="*/ 763361 w 1425"/>
              <a:gd name="T3" fmla="*/ 246063 h 262"/>
              <a:gd name="T4" fmla="*/ 1260475 w 1425"/>
              <a:gd name="T5" fmla="*/ 0 h 262"/>
              <a:gd name="T6" fmla="*/ 0 60000 65536"/>
              <a:gd name="T7" fmla="*/ 0 60000 65536"/>
              <a:gd name="T8" fmla="*/ 0 60000 65536"/>
              <a:gd name="T9" fmla="*/ 0 w 1425"/>
              <a:gd name="T10" fmla="*/ 0 h 262"/>
              <a:gd name="T11" fmla="*/ 1425 w 1425"/>
              <a:gd name="T12" fmla="*/ 262 h 2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25" h="262">
                <a:moveTo>
                  <a:pt x="0" y="262"/>
                </a:moveTo>
                <a:lnTo>
                  <a:pt x="863" y="262"/>
                </a:lnTo>
                <a:lnTo>
                  <a:pt x="1425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5568" name="Line 56"/>
          <p:cNvSpPr>
            <a:spLocks noChangeShapeType="1"/>
          </p:cNvSpPr>
          <p:nvPr/>
        </p:nvSpPr>
        <p:spPr bwMode="auto">
          <a:xfrm flipV="1">
            <a:off x="2071688" y="3875088"/>
            <a:ext cx="511175" cy="63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5569" name="Freeform 57"/>
          <p:cNvSpPr>
            <a:spLocks/>
          </p:cNvSpPr>
          <p:nvPr/>
        </p:nvSpPr>
        <p:spPr bwMode="auto">
          <a:xfrm>
            <a:off x="1992313" y="3979863"/>
            <a:ext cx="690562" cy="406400"/>
          </a:xfrm>
          <a:custGeom>
            <a:avLst/>
            <a:gdLst>
              <a:gd name="T0" fmla="*/ 0 w 780"/>
              <a:gd name="T1" fmla="*/ 406400 h 435"/>
              <a:gd name="T2" fmla="*/ 371841 w 780"/>
              <a:gd name="T3" fmla="*/ 406400 h 435"/>
              <a:gd name="T4" fmla="*/ 690562 w 780"/>
              <a:gd name="T5" fmla="*/ 0 h 435"/>
              <a:gd name="T6" fmla="*/ 0 60000 65536"/>
              <a:gd name="T7" fmla="*/ 0 60000 65536"/>
              <a:gd name="T8" fmla="*/ 0 60000 65536"/>
              <a:gd name="T9" fmla="*/ 0 w 780"/>
              <a:gd name="T10" fmla="*/ 0 h 435"/>
              <a:gd name="T11" fmla="*/ 780 w 780"/>
              <a:gd name="T12" fmla="*/ 435 h 4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0" h="435">
                <a:moveTo>
                  <a:pt x="0" y="435"/>
                </a:moveTo>
                <a:lnTo>
                  <a:pt x="420" y="435"/>
                </a:lnTo>
                <a:lnTo>
                  <a:pt x="78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65570" name="Freeform 58"/>
          <p:cNvSpPr>
            <a:spLocks/>
          </p:cNvSpPr>
          <p:nvPr/>
        </p:nvSpPr>
        <p:spPr bwMode="auto">
          <a:xfrm>
            <a:off x="1846263" y="4098925"/>
            <a:ext cx="1009650" cy="947738"/>
          </a:xfrm>
          <a:custGeom>
            <a:avLst/>
            <a:gdLst>
              <a:gd name="T0" fmla="*/ 0 w 1140"/>
              <a:gd name="T1" fmla="*/ 947738 h 1013"/>
              <a:gd name="T2" fmla="*/ 464970 w 1140"/>
              <a:gd name="T3" fmla="*/ 947738 h 1013"/>
              <a:gd name="T4" fmla="*/ 1009650 w 1140"/>
              <a:gd name="T5" fmla="*/ 0 h 1013"/>
              <a:gd name="T6" fmla="*/ 0 60000 65536"/>
              <a:gd name="T7" fmla="*/ 0 60000 65536"/>
              <a:gd name="T8" fmla="*/ 0 60000 65536"/>
              <a:gd name="T9" fmla="*/ 0 w 1140"/>
              <a:gd name="T10" fmla="*/ 0 h 1013"/>
              <a:gd name="T11" fmla="*/ 1140 w 1140"/>
              <a:gd name="T12" fmla="*/ 1013 h 10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0" h="1013">
                <a:moveTo>
                  <a:pt x="0" y="1013"/>
                </a:moveTo>
                <a:lnTo>
                  <a:pt x="525" y="1013"/>
                </a:lnTo>
                <a:lnTo>
                  <a:pt x="114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WordArt 2"/>
          <p:cNvSpPr>
            <a:spLocks noChangeArrowheads="1" noChangeShapeType="1" noTextEdit="1"/>
          </p:cNvSpPr>
          <p:nvPr/>
        </p:nvSpPr>
        <p:spPr bwMode="auto">
          <a:xfrm>
            <a:off x="1371600" y="1752600"/>
            <a:ext cx="7010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Secure Landfill</a:t>
            </a:r>
            <a:endParaRPr lang="th-TH" sz="3600" b="1" kern="10">
              <a:ln w="12700">
                <a:solidFill>
                  <a:srgbClr val="EAEAEA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Arial Black"/>
            </a:endParaRPr>
          </a:p>
        </p:txBody>
      </p:sp>
      <p:sp>
        <p:nvSpPr>
          <p:cNvPr id="319491" name="WordArt 3"/>
          <p:cNvSpPr>
            <a:spLocks noChangeArrowheads="1" noChangeShapeType="1" noTextEdit="1"/>
          </p:cNvSpPr>
          <p:nvPr/>
        </p:nvSpPr>
        <p:spPr bwMode="auto">
          <a:xfrm>
            <a:off x="357189" y="3390902"/>
            <a:ext cx="8643937" cy="160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ngsanaUPC"/>
                <a:cs typeface="AngsanaUPC"/>
              </a:rPr>
              <a:t>Wattananakkorn, Srakaew Province</a:t>
            </a:r>
            <a:endParaRPr lang="th-TH" sz="3600" b="1" kern="10">
              <a:ln w="19050">
                <a:solidFill>
                  <a:srgbClr val="99CCFF"/>
                </a:solidFill>
                <a:miter lim="800000"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ngsanaUPC"/>
              <a:cs typeface="AngsanaUP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934113E-48E3-4FCD-B0BB-EFCEAC90BAB8}" type="slidenum">
              <a:rPr lang="en-US" smtClean="0"/>
              <a:pPr/>
              <a:t>7</a:t>
            </a:fld>
            <a:endParaRPr lang="th-TH" smtClean="0"/>
          </a:p>
        </p:txBody>
      </p:sp>
      <p:sp>
        <p:nvSpPr>
          <p:cNvPr id="1432578" name="Text Box 2"/>
          <p:cNvSpPr txBox="1">
            <a:spLocks noChangeArrowheads="1"/>
          </p:cNvSpPr>
          <p:nvPr/>
        </p:nvSpPr>
        <p:spPr bwMode="auto">
          <a:xfrm>
            <a:off x="1187450" y="68263"/>
            <a:ext cx="7848600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spcBef>
                <a:spcPct val="3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วัตถุมีพิษ</a:t>
            </a:r>
          </a:p>
          <a:p>
            <a:pPr marL="571500" indent="-571500">
              <a:spcBef>
                <a:spcPct val="3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วัตถุที่ทำให้เกิดโรค</a:t>
            </a:r>
          </a:p>
          <a:p>
            <a:pPr marL="571500" indent="-571500">
              <a:spcBef>
                <a:spcPct val="3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วัตถุกัมมันตรังสี</a:t>
            </a:r>
          </a:p>
          <a:p>
            <a:pPr marL="571500" indent="-571500">
              <a:spcBef>
                <a:spcPct val="3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วัตถุที่ก่อให้เกิดการเปลี่ยนแปลงทางพันธุกรรม</a:t>
            </a:r>
          </a:p>
          <a:p>
            <a:pPr marL="571500" indent="-571500">
              <a:spcBef>
                <a:spcPct val="3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วัตถุกัดกร่อน</a:t>
            </a:r>
          </a:p>
          <a:p>
            <a:pPr marL="571500" indent="-571500">
              <a:spcBef>
                <a:spcPct val="3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วัตถุที่ก่อให้เกิดการระคายเคือง</a:t>
            </a:r>
          </a:p>
          <a:p>
            <a:pPr marL="571500" indent="-571500">
              <a:spcBef>
                <a:spcPct val="30000"/>
              </a:spcBef>
              <a:buFont typeface="Wingdings" pitchFamily="2" charset="2"/>
              <a:buChar char="q"/>
            </a:pPr>
            <a:r>
              <a:rPr kumimoji="1" lang="th-TH" sz="4000" b="1">
                <a:latin typeface="Angsana New" pitchFamily="18" charset="-34"/>
                <a:cs typeface="AngsanaUPC" pitchFamily="18" charset="-34"/>
              </a:rPr>
              <a:t>วัตถุอย่างอื่นที่อาจก่อให้เกิดผลกระทบต่อคุณภาพสิ่งแวดล้อมหรืออาจทำให้เกิดอันตรายแก่บุคคล สัตว์ พืชหรือทรัพย์ </a:t>
            </a:r>
            <a:endParaRPr kumimoji="1" lang="en-US" sz="4000" b="1"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2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2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2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2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2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2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2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2578" grpId="0" build="p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D:\Thares\hzw_en\prowaste\disk1\MVC-001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8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1" name="Picture 3" descr="D:\Thares\hzw_en\prowaste\disk1\MVC-00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D:\Thares\hzw_en\prowaste\disk1\MVC-003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4582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5" name="Picture 1027" descr="D:\Thares\hzw_en\prowaste\disk1\MVC-004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D:\Thares\hzw_en\prowaste\disk1\MVC-005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38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9" name="Picture 3" descr="D:\Thares\hzw_en\prowaste\disk1\MVC-006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D:\Thares\hzw_en\prowaste\disk2\MVC-001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3" name="Picture 3" descr="D:\Thares\hzw_en\prowaste\disk2\MVC-00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D:\Thares\hzw_en\prowaste\disk2\MVC-003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8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7" name="Picture 3" descr="D:\Thares\hzw_en\prowaste\disk2\MVC-004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38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C13445-548A-4B0F-8059-5372FBE25236}" type="slidenum">
              <a:rPr lang="en-US"/>
              <a:pPr>
                <a:defRPr/>
              </a:pPr>
              <a:t>8</a:t>
            </a:fld>
            <a:endParaRPr lang="th-TH" sz="140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1520" y="116632"/>
            <a:ext cx="8532813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kumimoji="1" lang="th-TH" sz="4000" b="1" i="1" dirty="0" smtClean="0">
                <a:solidFill>
                  <a:srgbClr val="FFFF00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kumimoji="1" lang="th-TH" sz="4800" b="1" i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มูล</a:t>
            </a:r>
            <a:r>
              <a:rPr kumimoji="1" lang="th-TH" sz="4800" b="1" i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ฝอยติดเชื้อ</a:t>
            </a:r>
            <a:r>
              <a:rPr kumimoji="1" lang="th-TH" sz="4800" b="1" dirty="0">
                <a:solidFill>
                  <a:srgbClr val="FFFF00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หมายถึง มูลฝอยที่มีเชื้อโรคปะปนอยู่ในปริมาณหรือมีความเข้มข้น ซึ่งถ้ามีการสัมผัสหรือใกล้ชิดกับมูลฝอยนั้นแล้ว สามารถทำให้เกิดโรคได้ </a:t>
            </a:r>
            <a:r>
              <a:rPr kumimoji="1" lang="th-TH" sz="4000" b="1" dirty="0">
                <a:latin typeface="Tahoma" pitchFamily="34" charset="0"/>
              </a:rPr>
              <a:t>ซึ่งเกิดขึ้นหรือใช้ในการตรวจวินิจฉัยโรค/รักษาพยาบาล/ให้ภูมิคุ้มกัน/ชันสูตรศพ ซากสัตว์/ทดลองวิจัยเกี่ยวกับโรค ได้แก่ ซาก/ชิ้นส่วนของมนุษย์/สัตว์ วัสดุของมีคม/วัสดุ ซึ่งสัมผัสเลือด สารน้ำจากร่างกาย เช่น เข็ม มีด หลอด ผ้า</a:t>
            </a:r>
            <a:r>
              <a:rPr kumimoji="1" lang="th-TH" sz="4000" b="1" dirty="0" err="1">
                <a:latin typeface="Tahoma" pitchFamily="34" charset="0"/>
              </a:rPr>
              <a:t>ก๊อส</a:t>
            </a:r>
            <a:r>
              <a:rPr kumimoji="1" lang="th-TH" sz="4000" b="1" dirty="0">
                <a:latin typeface="Tahoma" pitchFamily="34" charset="0"/>
              </a:rPr>
              <a:t> สำลี ท่อ สไลด์กระจก เป็นต้น และมูลฝอยทุกชนิดที่ออกจากห้องรักษาผู้ป่วยติดเชื้อร้ายแรง</a:t>
            </a:r>
            <a:r>
              <a:rPr kumimoji="1" lang="th-TH" sz="4000" dirty="0">
                <a:latin typeface="Tahoma" pitchFamily="34" charset="0"/>
              </a:rPr>
              <a:t> </a:t>
            </a:r>
            <a:r>
              <a:rPr kumimoji="1" lang="th-TH" sz="4000" b="1" dirty="0">
                <a:latin typeface="Angsana New" pitchFamily="18" charset="-34"/>
                <a:cs typeface="AngsanaUPC" pitchFamily="18" charset="-34"/>
              </a:rPr>
              <a:t>(จากกฎกระทรวงว่าด้วยการกำจัดมูลฝอยติดเชื้อ พ.ศ.2545)</a:t>
            </a:r>
            <a:endParaRPr kumimoji="1" lang="en-US" sz="4000" b="1" dirty="0"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D:\Thares\hzw_en\prowaste\disk2\MVC-005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8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1" name="Picture 3" descr="D:\Thares\hzw_en\prowaste\disk2\MVC-006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3058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1" name="Picture 3" descr="\\Varit_1\d\Thares\hzw_en\prowaste\disk3\MVC-00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5" name="Picture 3" descr="\\Varit_1\d\Thares\hzw_en\prowaste\disk3\MVC-003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38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 descr="\\Varit_1\d\Thares\hzw_en\prowaste\disk3\MVC-004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9" name="Picture 3" descr="\\Varit_1\d\Thares\hzw_en\prowaste\disk4\MVC-001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9" name="Picture 3" descr="\\Varit_1\d\Thares\hzw_en\prowaste\disk4\MVC-00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3058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3" descr="\\Varit_1\d\Thares\hzw_en\prowaste\disk4\MVC-004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\\Varit_1\d\Thares\hzw_en\prowaste\disk5\MVC-001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4582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7" name="Picture 3" descr="\\Varit_1\d\Thares\hzw_en\prowaste\disk5\MVC-006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3058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C13445-548A-4B0F-8059-5372FBE25236}" type="slidenum">
              <a:rPr lang="en-US"/>
              <a:pPr>
                <a:defRPr/>
              </a:pPr>
              <a:t>9</a:t>
            </a:fld>
            <a:endParaRPr lang="th-TH" sz="1400"/>
          </a:p>
        </p:txBody>
      </p:sp>
      <p:pic>
        <p:nvPicPr>
          <p:cNvPr id="5" name="Picture 4" descr="http://www.d.umn.edu/ehso/infectious_waste/images/infect.jpg"/>
          <p:cNvPicPr>
            <a:picLocks noChangeAspect="1" noChangeArrowheads="1"/>
          </p:cNvPicPr>
          <p:nvPr/>
        </p:nvPicPr>
        <p:blipFill>
          <a:blip r:embed="rId3" r:link="rId4" cstate="print"/>
          <a:srcRect l="22102" t="16214" r="30461" b="35028"/>
          <a:stretch>
            <a:fillRect/>
          </a:stretch>
        </p:blipFill>
        <p:spPr bwMode="auto">
          <a:xfrm>
            <a:off x="1619250" y="404813"/>
            <a:ext cx="5257800" cy="490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84213" y="5876925"/>
            <a:ext cx="7775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th-TH" sz="4000" b="1">
                <a:solidFill>
                  <a:srgbClr val="000000"/>
                </a:solidFill>
                <a:latin typeface="Angsana New" pitchFamily="18" charset="-34"/>
                <a:cs typeface="AngsanaUPC" pitchFamily="18" charset="-34"/>
              </a:rPr>
              <a:t>สัญลักษณ์ของมูลฝอยติดเชื้อ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\\Varit_1\d\Thares\hzw_en\prowaste\disk6\MVC-003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4582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1" name="Picture 3" descr="\\Varit_1\d\Thares\hzw_en\prowaste\disk6\MVC-004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38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1026" descr="\\Varit_1\d\Thares\hzw_en\prowaste\disk6\MVC-005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3058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5" name="Picture 3" descr="\\Varit_1\d\Thares\hzw_en\prowaste\disk6\MVC-007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38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5" name="Picture 3" descr="\\Varit_1\d\Thares\hzw_en\prowaste\disk7\MVC-001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9" name="Picture 3" descr="\\Varit_1\d\Thares\hzw_en\prowaste\disk7\MVC-00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0772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9" name="Picture 3" descr="\\Varit_1\d\Thares\hzw_en\prowaste\disk7\MVC-003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38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 descr="\\Varit_1\d\Thares\hzw_en\prowaste\disk7\MVC-004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\\Varit_1\d\Thares\hzw_en\prowaste\disk7\MVC-006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3" descr="\\Varit_1\d\Thares\hzw_en\prowaste\disk8\MVC-001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</TotalTime>
  <Words>2839</Words>
  <Application>Microsoft Office PowerPoint</Application>
  <PresentationFormat>On-screen Show (4:3)</PresentationFormat>
  <Paragraphs>344</Paragraphs>
  <Slides>125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</vt:vector>
  </TitlesOfParts>
  <Company>varit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152</cp:revision>
  <dcterms:created xsi:type="dcterms:W3CDTF">2003-06-03T09:02:31Z</dcterms:created>
  <dcterms:modified xsi:type="dcterms:W3CDTF">2013-11-21T02:36:58Z</dcterms:modified>
</cp:coreProperties>
</file>