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57" r:id="rId5"/>
    <p:sldId id="263" r:id="rId6"/>
    <p:sldId id="264" r:id="rId7"/>
    <p:sldId id="269" r:id="rId8"/>
    <p:sldId id="270" r:id="rId9"/>
    <p:sldId id="271" r:id="rId10"/>
    <p:sldId id="267" r:id="rId11"/>
    <p:sldId id="272" r:id="rId12"/>
    <p:sldId id="273" r:id="rId13"/>
    <p:sldId id="277" r:id="rId14"/>
    <p:sldId id="276" r:id="rId15"/>
    <p:sldId id="280" r:id="rId16"/>
    <p:sldId id="281" r:id="rId17"/>
    <p:sldId id="282" r:id="rId18"/>
    <p:sldId id="283" r:id="rId19"/>
    <p:sldId id="258" r:id="rId20"/>
    <p:sldId id="284" r:id="rId21"/>
    <p:sldId id="285" r:id="rId22"/>
    <p:sldId id="286" r:id="rId23"/>
    <p:sldId id="287" r:id="rId24"/>
    <p:sldId id="288" r:id="rId25"/>
  </p:sldIdLst>
  <p:sldSz cx="9144000" cy="6858000" type="screen4x3"/>
  <p:notesSz cx="681355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C9A-BC4C-47F2-AA0E-1DE1611DAB0B}" type="datetimeFigureOut">
              <a:rPr lang="th-TH" smtClean="0"/>
              <a:pPr/>
              <a:t>21/11/56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29E0-B6DE-473A-B04C-93B16902F4B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C9A-BC4C-47F2-AA0E-1DE1611DAB0B}" type="datetimeFigureOut">
              <a:rPr lang="th-TH" smtClean="0"/>
              <a:pPr/>
              <a:t>21/11/56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29E0-B6DE-473A-B04C-93B16902F4B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C9A-BC4C-47F2-AA0E-1DE1611DAB0B}" type="datetimeFigureOut">
              <a:rPr lang="th-TH" smtClean="0"/>
              <a:pPr/>
              <a:t>21/11/56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29E0-B6DE-473A-B04C-93B16902F4B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771775" y="512763"/>
            <a:ext cx="5437188" cy="6119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C9A-BC4C-47F2-AA0E-1DE1611DAB0B}" type="datetimeFigureOut">
              <a:rPr lang="th-TH" smtClean="0"/>
              <a:pPr/>
              <a:t>21/11/56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29E0-B6DE-473A-B04C-93B16902F4B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C9A-BC4C-47F2-AA0E-1DE1611DAB0B}" type="datetimeFigureOut">
              <a:rPr lang="th-TH" smtClean="0"/>
              <a:pPr/>
              <a:t>21/11/56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1FC29E0-B6DE-473A-B04C-93B16902F4B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C9A-BC4C-47F2-AA0E-1DE1611DAB0B}" type="datetimeFigureOut">
              <a:rPr lang="th-TH" smtClean="0"/>
              <a:pPr/>
              <a:t>21/11/56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29E0-B6DE-473A-B04C-93B16902F4B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C9A-BC4C-47F2-AA0E-1DE1611DAB0B}" type="datetimeFigureOut">
              <a:rPr lang="th-TH" smtClean="0"/>
              <a:pPr/>
              <a:t>21/11/56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29E0-B6DE-473A-B04C-93B16902F4B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C9A-BC4C-47F2-AA0E-1DE1611DAB0B}" type="datetimeFigureOut">
              <a:rPr lang="th-TH" smtClean="0"/>
              <a:pPr/>
              <a:t>21/11/56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29E0-B6DE-473A-B04C-93B16902F4B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C9A-BC4C-47F2-AA0E-1DE1611DAB0B}" type="datetimeFigureOut">
              <a:rPr lang="th-TH" smtClean="0"/>
              <a:pPr/>
              <a:t>21/11/56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29E0-B6DE-473A-B04C-93B16902F4B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C9A-BC4C-47F2-AA0E-1DE1611DAB0B}" type="datetimeFigureOut">
              <a:rPr lang="th-TH" smtClean="0"/>
              <a:pPr/>
              <a:t>21/11/56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29E0-B6DE-473A-B04C-93B16902F4B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h-TH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คลิกไอคอนเพื่อเพิ่มรูปภาพ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C9A-BC4C-47F2-AA0E-1DE1611DAB0B}" type="datetimeFigureOut">
              <a:rPr lang="th-TH" smtClean="0"/>
              <a:pPr/>
              <a:t>21/11/56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29E0-B6DE-473A-B04C-93B16902F4B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253C9A-BC4C-47F2-AA0E-1DE1611DAB0B}" type="datetimeFigureOut">
              <a:rPr lang="th-TH" smtClean="0"/>
              <a:pPr/>
              <a:t>21/11/56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FC29E0-B6DE-473A-B04C-93B16902F4B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97-2003_Worksheet2.xls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oleObject" Target="../embeddings/Microsoft_Office_Excel_97-2003_Worksheet3.xls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>
            <a:noAutofit/>
          </a:bodyPr>
          <a:lstStyle/>
          <a:p>
            <a:r>
              <a:rPr lang="th-TH" sz="6000" dirty="0" smtClean="0"/>
              <a:t>การจัดการศูนย์กำจัดขยะ</a:t>
            </a:r>
            <a:br>
              <a:rPr lang="th-TH" sz="6000" dirty="0" smtClean="0"/>
            </a:br>
            <a:r>
              <a:rPr lang="th-TH" sz="6000" dirty="0" smtClean="0"/>
              <a:t>เทศบาลนครพิษณุโลก</a:t>
            </a:r>
            <a:endParaRPr lang="th-TH" sz="60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709602"/>
          </a:xfrm>
        </p:spPr>
        <p:txBody>
          <a:bodyPr>
            <a:normAutofit/>
          </a:bodyPr>
          <a:lstStyle/>
          <a:p>
            <a:pPr algn="r"/>
            <a:r>
              <a:rPr lang="th-TH" sz="3200" dirty="0" err="1" smtClean="0"/>
              <a:t>นพดล</a:t>
            </a:r>
            <a:r>
              <a:rPr lang="th-TH" sz="3200" dirty="0" smtClean="0"/>
              <a:t> สินไพศาลสมบูรณ์</a:t>
            </a:r>
            <a:endParaRPr lang="th-TH" sz="3200" dirty="0"/>
          </a:p>
        </p:txBody>
      </p:sp>
      <p:pic>
        <p:nvPicPr>
          <p:cNvPr id="4" name="รูปภาพ 6" descr="122880562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733815"/>
            <a:ext cx="1971675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22030" y="857232"/>
            <a:ext cx="4578598" cy="714380"/>
          </a:xfrm>
          <a:ln w="57150">
            <a:solidFill>
              <a:srgbClr val="0070C0"/>
            </a:solidFill>
          </a:ln>
          <a:scene3d>
            <a:camera prst="obliqueBottomLeft"/>
            <a:lightRig rig="threePt" dir="t"/>
          </a:scene3d>
        </p:spPr>
        <p:txBody>
          <a:bodyPr>
            <a:normAutofit fontScale="90000"/>
          </a:bodyPr>
          <a:lstStyle/>
          <a:p>
            <a:pPr algn="l"/>
            <a:r>
              <a:rPr lang="th-TH" dirty="0" smtClean="0"/>
              <a:t>เหตุใดใช้เชิงกล-ชีวภาพ</a:t>
            </a:r>
            <a:endParaRPr lang="th-TH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55650" y="1976519"/>
            <a:ext cx="7696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®"/>
            </a:pPr>
            <a:r>
              <a:rPr lang="de-DE" sz="3600" b="1" dirty="0">
                <a:solidFill>
                  <a:srgbClr val="FFFF00"/>
                </a:solidFill>
                <a:latin typeface="Tahoma" pitchFamily="34" charset="0"/>
              </a:rPr>
              <a:t>   ไม่มีกลิ่นที่ออกจากบ่อฝังกลบ</a:t>
            </a:r>
            <a:endParaRPr lang="en-US" sz="3600" b="1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buFont typeface="Symbol" pitchFamily="18" charset="2"/>
              <a:buChar char="®"/>
            </a:pPr>
            <a:r>
              <a:rPr lang="en-US" sz="3600" b="1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de-DE" sz="3600" b="1" dirty="0">
                <a:solidFill>
                  <a:srgbClr val="FFFF00"/>
                </a:solidFill>
                <a:latin typeface="Tahoma" pitchFamily="34" charset="0"/>
              </a:rPr>
              <a:t>  ลดปัญหาน้ำชะขยะมูลฝอย</a:t>
            </a:r>
          </a:p>
          <a:p>
            <a:pPr>
              <a:buFont typeface="Symbol" pitchFamily="18" charset="2"/>
              <a:buChar char="®"/>
            </a:pPr>
            <a:r>
              <a:rPr lang="de-DE" sz="3600" b="1" dirty="0">
                <a:solidFill>
                  <a:srgbClr val="FFFF00"/>
                </a:solidFill>
                <a:latin typeface="Tahoma" pitchFamily="34" charset="0"/>
              </a:rPr>
              <a:t>   ไม่เกิดก๊าซมีเทน</a:t>
            </a:r>
            <a:r>
              <a:rPr lang="th-TH" sz="3600" b="1" dirty="0">
                <a:solidFill>
                  <a:srgbClr val="FFFF00"/>
                </a:solidFill>
                <a:latin typeface="Tahoma" pitchFamily="34" charset="0"/>
              </a:rPr>
              <a:t>(ภาวะโลกร้อน)</a:t>
            </a:r>
            <a:endParaRPr lang="de-DE" sz="3600" b="1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buFont typeface="Symbol" pitchFamily="18" charset="2"/>
              <a:buChar char="®"/>
            </a:pPr>
            <a:r>
              <a:rPr lang="de-DE" sz="3600" b="1" dirty="0">
                <a:solidFill>
                  <a:srgbClr val="FFFF00"/>
                </a:solidFill>
                <a:latin typeface="Tahoma" pitchFamily="34" charset="0"/>
              </a:rPr>
              <a:t>   ยืดอายุการใช้งานของบ่อฝัง</a:t>
            </a:r>
            <a:r>
              <a:rPr lang="de-DE" sz="3600" b="1" dirty="0" smtClean="0">
                <a:solidFill>
                  <a:srgbClr val="FFFF00"/>
                </a:solidFill>
                <a:latin typeface="Tahoma" pitchFamily="34" charset="0"/>
              </a:rPr>
              <a:t>กลบ-สามารถ</a:t>
            </a:r>
            <a:r>
              <a:rPr lang="de-DE" sz="3600" b="1" dirty="0">
                <a:solidFill>
                  <a:srgbClr val="FFFF00"/>
                </a:solidFill>
                <a:latin typeface="Tahoma" pitchFamily="34" charset="0"/>
              </a:rPr>
              <a:t>บดอัดขยะได้ถึง </a:t>
            </a:r>
            <a:r>
              <a:rPr lang="en-US" sz="2400" b="1" dirty="0" smtClean="0">
                <a:solidFill>
                  <a:srgbClr val="FFFF00"/>
                </a:solidFill>
                <a:latin typeface="Tahoma" pitchFamily="34" charset="0"/>
              </a:rPr>
              <a:t>1.1 </a:t>
            </a:r>
            <a:r>
              <a:rPr lang="en-US" sz="2400" b="1" dirty="0">
                <a:solidFill>
                  <a:srgbClr val="FFFF00"/>
                </a:solidFill>
                <a:latin typeface="Tahoma" pitchFamily="34" charset="0"/>
              </a:rPr>
              <a:t>– </a:t>
            </a:r>
            <a:r>
              <a:rPr lang="en-US" sz="2400" b="1" dirty="0" smtClean="0">
                <a:solidFill>
                  <a:srgbClr val="FFFF00"/>
                </a:solidFill>
                <a:latin typeface="Tahoma" pitchFamily="34" charset="0"/>
              </a:rPr>
              <a:t>1.2 tons/m</a:t>
            </a:r>
            <a:r>
              <a:rPr lang="en-US" sz="2400" b="1" baseline="30000" dirty="0" smtClean="0">
                <a:solidFill>
                  <a:srgbClr val="FFFF00"/>
                </a:solidFill>
                <a:latin typeface="Tahoma" pitchFamily="34" charset="0"/>
              </a:rPr>
              <a:t>3</a:t>
            </a:r>
            <a:endParaRPr lang="de-DE" sz="3600" b="1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buFont typeface="Symbol" pitchFamily="18" charset="2"/>
              <a:buChar char="®"/>
            </a:pPr>
            <a:r>
              <a:rPr lang="de-DE" sz="3600" b="1" dirty="0">
                <a:solidFill>
                  <a:srgbClr val="FFFF00"/>
                </a:solidFill>
                <a:latin typeface="Tahoma" pitchFamily="34" charset="0"/>
              </a:rPr>
              <a:t>   เป็นเทคโนโลยีที่ไม่ยุ่งยาก</a:t>
            </a:r>
          </a:p>
          <a:p>
            <a:pPr>
              <a:buFont typeface="Symbol" pitchFamily="18" charset="2"/>
              <a:buChar char="®"/>
            </a:pPr>
            <a:r>
              <a:rPr lang="de-DE" sz="3600" b="1" dirty="0">
                <a:solidFill>
                  <a:srgbClr val="FFFF00"/>
                </a:solidFill>
                <a:latin typeface="Tahoma" pitchFamily="34" charset="0"/>
              </a:rPr>
              <a:t>   สามารถลดการทรุดตัว</a:t>
            </a:r>
            <a:r>
              <a:rPr lang="de-DE" sz="3600" b="1" dirty="0" smtClean="0">
                <a:solidFill>
                  <a:srgbClr val="FFFF00"/>
                </a:solidFill>
                <a:latin typeface="Tahoma" pitchFamily="34" charset="0"/>
              </a:rPr>
              <a:t>ของบ่อ</a:t>
            </a:r>
            <a:r>
              <a:rPr lang="de-DE" sz="3600" b="1" dirty="0">
                <a:solidFill>
                  <a:srgbClr val="FFFF00"/>
                </a:solidFill>
                <a:latin typeface="Tahoma" pitchFamily="34" charset="0"/>
              </a:rPr>
              <a:t>ฝังกลบ</a:t>
            </a:r>
            <a:endParaRPr lang="en-US" sz="3600" b="1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buFont typeface="Symbol" pitchFamily="18" charset="2"/>
              <a:buChar char="®"/>
            </a:pPr>
            <a:r>
              <a:rPr lang="en-US" sz="3600" b="1" dirty="0">
                <a:solidFill>
                  <a:srgbClr val="FFFF00"/>
                </a:solidFill>
                <a:latin typeface="Tahoma" pitchFamily="34" charset="0"/>
              </a:rPr>
              <a:t>   </a:t>
            </a:r>
            <a:r>
              <a:rPr lang="de-DE" sz="3600" b="1" dirty="0">
                <a:solidFill>
                  <a:srgbClr val="FFFF00"/>
                </a:solidFill>
                <a:latin typeface="Tahoma" pitchFamily="34" charset="0"/>
              </a:rPr>
              <a:t>ไม่มีมลภาวะต่อสิ่งแวดล้อม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71500" y="1428750"/>
            <a:ext cx="8229600" cy="1143000"/>
          </a:xfrm>
        </p:spPr>
        <p:txBody>
          <a:bodyPr/>
          <a:lstStyle/>
          <a:p>
            <a:r>
              <a:rPr lang="en-US" smtClean="0"/>
              <a:t>Estimated Lifetime of SLF</a:t>
            </a:r>
          </a:p>
        </p:txBody>
      </p:sp>
      <p:pic>
        <p:nvPicPr>
          <p:cNvPr id="23555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643188"/>
            <a:ext cx="83058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313" y="571500"/>
            <a:ext cx="871537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INCRESE Life of Landfill by MBT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250825" y="6248400"/>
            <a:ext cx="8550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Phitsanulok, 13-01-2546                                         - </a:t>
            </a:r>
            <a:fld id="{7522C619-24A9-4E2E-BA35-030D46B96B67}" type="slidenum">
              <a:rPr lang="en-US" sz="1400">
                <a:solidFill>
                  <a:schemeClr val="accent2"/>
                </a:solidFill>
              </a:rPr>
              <a:pPr>
                <a:spcBef>
                  <a:spcPct val="50000"/>
                </a:spcBef>
              </a:pPr>
              <a:t>12</a:t>
            </a:fld>
            <a:r>
              <a:rPr lang="en-US" sz="1400">
                <a:solidFill>
                  <a:schemeClr val="accent2"/>
                </a:solidFill>
              </a:rPr>
              <a:t> -            Dipl.-Biol. Gabriele Janikowski, IKW GmbH  </a:t>
            </a: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2051050" y="0"/>
            <a:ext cx="6711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066FF"/>
                </a:solidFill>
              </a:rPr>
              <a:t>Comparative Cost/Benefit Analysis SLF/Composting/MBWT</a:t>
            </a:r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3132138" y="404813"/>
            <a:ext cx="5638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1752600" y="1219200"/>
            <a:ext cx="624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endParaRPr lang="th-TH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2438400" y="1793875"/>
            <a:ext cx="601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th-TH" b="1"/>
          </a:p>
        </p:txBody>
      </p:sp>
      <p:graphicFrame>
        <p:nvGraphicFramePr>
          <p:cNvPr id="122488" name="Group 632"/>
          <p:cNvGraphicFramePr>
            <a:graphicFrameLocks noGrp="1"/>
          </p:cNvGraphicFramePr>
          <p:nvPr>
            <p:ph idx="1"/>
          </p:nvPr>
        </p:nvGraphicFramePr>
        <p:xfrm>
          <a:off x="395288" y="620713"/>
          <a:ext cx="8353425" cy="5215827"/>
        </p:xfrm>
        <a:graphic>
          <a:graphicData uri="http://schemas.openxmlformats.org/drawingml/2006/table">
            <a:tbl>
              <a:tblPr/>
              <a:tblGrid>
                <a:gridCol w="2743200"/>
                <a:gridCol w="1468437"/>
                <a:gridCol w="1163638"/>
                <a:gridCol w="941387"/>
                <a:gridCol w="1095375"/>
                <a:gridCol w="941388"/>
              </a:tblGrid>
              <a:tr h="36036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Comparison: Ecolocigal Aspects: Emissions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Composting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tique Olive" pitchFamily="34" charset="0"/>
                        </a:rPr>
                        <a:t>Biogas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Composting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MBWT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MBWT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MBWT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SLF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SLF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SLF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SLF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SLF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Leachate Quantity (%)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Leachate Quality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COD (mg/l)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40,000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40,000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BOD (mg/l)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30,000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30,000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Amount Process water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Methan emission disposal (%)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Methan emission treatment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Composting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Biogas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 low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MBWT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Odour emissions disposal (%)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 high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 high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 low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 low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 low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Odour emissions treatment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Composting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Biogas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 low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MBWT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8567737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5288" y="1196975"/>
            <a:ext cx="7848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6" name="รูปภาพ 8" descr="122880562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142875"/>
            <a:ext cx="10715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/>
          <p:nvPr/>
        </p:nvSpPr>
        <p:spPr>
          <a:xfrm>
            <a:off x="500063" y="500063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แนวทางปัจจุบัน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DSCN2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401763"/>
            <a:ext cx="3214688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SCN21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143375"/>
            <a:ext cx="314325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SCN21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4071938"/>
            <a:ext cx="335756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517525" y="1196975"/>
            <a:ext cx="7848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500063" y="500063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แนวทางปัจจุบัน</a:t>
            </a:r>
          </a:p>
        </p:txBody>
      </p:sp>
      <p:pic>
        <p:nvPicPr>
          <p:cNvPr id="22535" name="รูปภาพ 8" descr="122880562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142875"/>
            <a:ext cx="10715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005138" y="1314450"/>
            <a:ext cx="4838700" cy="3359150"/>
            <a:chOff x="0" y="-624"/>
            <a:chExt cx="7620" cy="5289"/>
          </a:xfrm>
        </p:grpSpPr>
        <p:sp>
          <p:nvSpPr>
            <p:cNvPr id="29720" name="AutoShape 6"/>
            <p:cNvSpPr>
              <a:spLocks noChangeAspect="1" noChangeArrowheads="1"/>
            </p:cNvSpPr>
            <p:nvPr/>
          </p:nvSpPr>
          <p:spPr bwMode="auto">
            <a:xfrm>
              <a:off x="0" y="-624"/>
              <a:ext cx="7620" cy="5289"/>
            </a:xfrm>
            <a:prstGeom prst="rect">
              <a:avLst/>
            </a:prstGeom>
            <a:noFill/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21" name="Rectangle 7"/>
            <p:cNvSpPr>
              <a:spLocks noChangeArrowheads="1"/>
            </p:cNvSpPr>
            <p:nvPr/>
          </p:nvSpPr>
          <p:spPr bwMode="auto">
            <a:xfrm>
              <a:off x="0" y="360"/>
              <a:ext cx="7545" cy="43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22" name="Rectangle 8"/>
            <p:cNvSpPr>
              <a:spLocks noChangeArrowheads="1"/>
            </p:cNvSpPr>
            <p:nvPr/>
          </p:nvSpPr>
          <p:spPr bwMode="auto">
            <a:xfrm>
              <a:off x="825" y="390"/>
              <a:ext cx="6645" cy="29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23" name="Rectangle 9"/>
            <p:cNvSpPr>
              <a:spLocks noChangeArrowheads="1"/>
            </p:cNvSpPr>
            <p:nvPr/>
          </p:nvSpPr>
          <p:spPr bwMode="auto">
            <a:xfrm>
              <a:off x="1320" y="570"/>
              <a:ext cx="675" cy="2775"/>
            </a:xfrm>
            <a:prstGeom prst="rect">
              <a:avLst/>
            </a:prstGeom>
            <a:solidFill>
              <a:srgbClr val="FF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24" name="Rectangle 10"/>
            <p:cNvSpPr>
              <a:spLocks noChangeArrowheads="1"/>
            </p:cNvSpPr>
            <p:nvPr/>
          </p:nvSpPr>
          <p:spPr bwMode="auto">
            <a:xfrm>
              <a:off x="2985" y="2565"/>
              <a:ext cx="675" cy="780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25" name="Rectangle 11"/>
            <p:cNvSpPr>
              <a:spLocks noChangeArrowheads="1"/>
            </p:cNvSpPr>
            <p:nvPr/>
          </p:nvSpPr>
          <p:spPr bwMode="auto">
            <a:xfrm>
              <a:off x="4650" y="3270"/>
              <a:ext cx="660" cy="75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26" name="Rectangle 12"/>
            <p:cNvSpPr>
              <a:spLocks noChangeArrowheads="1"/>
            </p:cNvSpPr>
            <p:nvPr/>
          </p:nvSpPr>
          <p:spPr bwMode="auto">
            <a:xfrm>
              <a:off x="6300" y="3210"/>
              <a:ext cx="675" cy="135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27" name="Line 13"/>
            <p:cNvSpPr>
              <a:spLocks noChangeShapeType="1"/>
            </p:cNvSpPr>
            <p:nvPr/>
          </p:nvSpPr>
          <p:spPr bwMode="auto">
            <a:xfrm>
              <a:off x="825" y="390"/>
              <a:ext cx="1" cy="29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28" name="Line 14"/>
            <p:cNvSpPr>
              <a:spLocks noChangeShapeType="1"/>
            </p:cNvSpPr>
            <p:nvPr/>
          </p:nvSpPr>
          <p:spPr bwMode="auto">
            <a:xfrm>
              <a:off x="765" y="3345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29" name="Line 15"/>
            <p:cNvSpPr>
              <a:spLocks noChangeShapeType="1"/>
            </p:cNvSpPr>
            <p:nvPr/>
          </p:nvSpPr>
          <p:spPr bwMode="auto">
            <a:xfrm>
              <a:off x="765" y="2970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30" name="Line 16"/>
            <p:cNvSpPr>
              <a:spLocks noChangeShapeType="1"/>
            </p:cNvSpPr>
            <p:nvPr/>
          </p:nvSpPr>
          <p:spPr bwMode="auto">
            <a:xfrm>
              <a:off x="765" y="2610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31" name="Line 17"/>
            <p:cNvSpPr>
              <a:spLocks noChangeShapeType="1"/>
            </p:cNvSpPr>
            <p:nvPr/>
          </p:nvSpPr>
          <p:spPr bwMode="auto">
            <a:xfrm>
              <a:off x="765" y="2235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32" name="Line 18"/>
            <p:cNvSpPr>
              <a:spLocks noChangeShapeType="1"/>
            </p:cNvSpPr>
            <p:nvPr/>
          </p:nvSpPr>
          <p:spPr bwMode="auto">
            <a:xfrm>
              <a:off x="765" y="1875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33" name="Line 19"/>
            <p:cNvSpPr>
              <a:spLocks noChangeShapeType="1"/>
            </p:cNvSpPr>
            <p:nvPr/>
          </p:nvSpPr>
          <p:spPr bwMode="auto">
            <a:xfrm>
              <a:off x="765" y="1500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34" name="Line 20"/>
            <p:cNvSpPr>
              <a:spLocks noChangeShapeType="1"/>
            </p:cNvSpPr>
            <p:nvPr/>
          </p:nvSpPr>
          <p:spPr bwMode="auto">
            <a:xfrm>
              <a:off x="765" y="1125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35" name="Line 21"/>
            <p:cNvSpPr>
              <a:spLocks noChangeShapeType="1"/>
            </p:cNvSpPr>
            <p:nvPr/>
          </p:nvSpPr>
          <p:spPr bwMode="auto">
            <a:xfrm>
              <a:off x="765" y="765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36" name="Line 22"/>
            <p:cNvSpPr>
              <a:spLocks noChangeShapeType="1"/>
            </p:cNvSpPr>
            <p:nvPr/>
          </p:nvSpPr>
          <p:spPr bwMode="auto">
            <a:xfrm>
              <a:off x="765" y="390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37" name="Line 23"/>
            <p:cNvSpPr>
              <a:spLocks noChangeShapeType="1"/>
            </p:cNvSpPr>
            <p:nvPr/>
          </p:nvSpPr>
          <p:spPr bwMode="auto">
            <a:xfrm>
              <a:off x="825" y="3345"/>
              <a:ext cx="66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38" name="Line 24"/>
            <p:cNvSpPr>
              <a:spLocks noChangeShapeType="1"/>
            </p:cNvSpPr>
            <p:nvPr/>
          </p:nvSpPr>
          <p:spPr bwMode="auto">
            <a:xfrm flipV="1">
              <a:off x="825" y="3345"/>
              <a:ext cx="1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39" name="Line 25"/>
            <p:cNvSpPr>
              <a:spLocks noChangeShapeType="1"/>
            </p:cNvSpPr>
            <p:nvPr/>
          </p:nvSpPr>
          <p:spPr bwMode="auto">
            <a:xfrm flipV="1">
              <a:off x="2490" y="3345"/>
              <a:ext cx="1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40" name="Line 26"/>
            <p:cNvSpPr>
              <a:spLocks noChangeShapeType="1"/>
            </p:cNvSpPr>
            <p:nvPr/>
          </p:nvSpPr>
          <p:spPr bwMode="auto">
            <a:xfrm flipV="1">
              <a:off x="4155" y="3345"/>
              <a:ext cx="1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41" name="Line 27"/>
            <p:cNvSpPr>
              <a:spLocks noChangeShapeType="1"/>
            </p:cNvSpPr>
            <p:nvPr/>
          </p:nvSpPr>
          <p:spPr bwMode="auto">
            <a:xfrm flipV="1">
              <a:off x="5805" y="3345"/>
              <a:ext cx="1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42" name="Line 28"/>
            <p:cNvSpPr>
              <a:spLocks noChangeShapeType="1"/>
            </p:cNvSpPr>
            <p:nvPr/>
          </p:nvSpPr>
          <p:spPr bwMode="auto">
            <a:xfrm flipV="1">
              <a:off x="7470" y="3345"/>
              <a:ext cx="1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43" name="Rectangle 29"/>
            <p:cNvSpPr>
              <a:spLocks noChangeArrowheads="1"/>
            </p:cNvSpPr>
            <p:nvPr/>
          </p:nvSpPr>
          <p:spPr bwMode="auto">
            <a:xfrm>
              <a:off x="570" y="3225"/>
              <a:ext cx="1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cs typeface="Angsana New" pitchFamily="18" charset="-34"/>
                </a:rPr>
                <a:t>0</a:t>
              </a:r>
              <a:endParaRPr lang="en-US"/>
            </a:p>
          </p:txBody>
        </p:sp>
        <p:sp>
          <p:nvSpPr>
            <p:cNvPr id="29744" name="Rectangle 30"/>
            <p:cNvSpPr>
              <a:spLocks noChangeArrowheads="1"/>
            </p:cNvSpPr>
            <p:nvPr/>
          </p:nvSpPr>
          <p:spPr bwMode="auto">
            <a:xfrm>
              <a:off x="360" y="2850"/>
              <a:ext cx="3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cs typeface="Angsana New" pitchFamily="18" charset="-34"/>
                </a:rPr>
                <a:t>200</a:t>
              </a:r>
              <a:endParaRPr lang="en-US"/>
            </a:p>
          </p:txBody>
        </p:sp>
        <p:sp>
          <p:nvSpPr>
            <p:cNvPr id="29745" name="Rectangle 31"/>
            <p:cNvSpPr>
              <a:spLocks noChangeArrowheads="1"/>
            </p:cNvSpPr>
            <p:nvPr/>
          </p:nvSpPr>
          <p:spPr bwMode="auto">
            <a:xfrm>
              <a:off x="360" y="2490"/>
              <a:ext cx="3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cs typeface="Angsana New" pitchFamily="18" charset="-34"/>
                </a:rPr>
                <a:t>400</a:t>
              </a:r>
              <a:endParaRPr lang="en-US"/>
            </a:p>
          </p:txBody>
        </p:sp>
        <p:sp>
          <p:nvSpPr>
            <p:cNvPr id="29746" name="Rectangle 32"/>
            <p:cNvSpPr>
              <a:spLocks noChangeArrowheads="1"/>
            </p:cNvSpPr>
            <p:nvPr/>
          </p:nvSpPr>
          <p:spPr bwMode="auto">
            <a:xfrm>
              <a:off x="360" y="2115"/>
              <a:ext cx="3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cs typeface="Angsana New" pitchFamily="18" charset="-34"/>
                </a:rPr>
                <a:t>600</a:t>
              </a:r>
              <a:endParaRPr lang="en-US"/>
            </a:p>
          </p:txBody>
        </p:sp>
        <p:sp>
          <p:nvSpPr>
            <p:cNvPr id="29747" name="Rectangle 33"/>
            <p:cNvSpPr>
              <a:spLocks noChangeArrowheads="1"/>
            </p:cNvSpPr>
            <p:nvPr/>
          </p:nvSpPr>
          <p:spPr bwMode="auto">
            <a:xfrm>
              <a:off x="360" y="1756"/>
              <a:ext cx="39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cs typeface="Angsana New" pitchFamily="18" charset="-34"/>
                </a:rPr>
                <a:t>800</a:t>
              </a:r>
              <a:endParaRPr lang="en-US"/>
            </a:p>
          </p:txBody>
        </p:sp>
        <p:sp>
          <p:nvSpPr>
            <p:cNvPr id="29748" name="Rectangle 34"/>
            <p:cNvSpPr>
              <a:spLocks noChangeArrowheads="1"/>
            </p:cNvSpPr>
            <p:nvPr/>
          </p:nvSpPr>
          <p:spPr bwMode="auto">
            <a:xfrm>
              <a:off x="255" y="1381"/>
              <a:ext cx="53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cs typeface="Angsana New" pitchFamily="18" charset="-34"/>
                </a:rPr>
                <a:t>1000</a:t>
              </a:r>
              <a:endParaRPr lang="en-US"/>
            </a:p>
          </p:txBody>
        </p:sp>
        <p:sp>
          <p:nvSpPr>
            <p:cNvPr id="29749" name="Rectangle 35"/>
            <p:cNvSpPr>
              <a:spLocks noChangeArrowheads="1"/>
            </p:cNvSpPr>
            <p:nvPr/>
          </p:nvSpPr>
          <p:spPr bwMode="auto">
            <a:xfrm>
              <a:off x="255" y="1006"/>
              <a:ext cx="53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cs typeface="Angsana New" pitchFamily="18" charset="-34"/>
                </a:rPr>
                <a:t>1200</a:t>
              </a:r>
              <a:endParaRPr lang="en-US"/>
            </a:p>
          </p:txBody>
        </p:sp>
        <p:sp>
          <p:nvSpPr>
            <p:cNvPr id="29750" name="Rectangle 36"/>
            <p:cNvSpPr>
              <a:spLocks noChangeArrowheads="1"/>
            </p:cNvSpPr>
            <p:nvPr/>
          </p:nvSpPr>
          <p:spPr bwMode="auto">
            <a:xfrm>
              <a:off x="255" y="646"/>
              <a:ext cx="53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cs typeface="Angsana New" pitchFamily="18" charset="-34"/>
                </a:rPr>
                <a:t>1400</a:t>
              </a:r>
              <a:endParaRPr lang="en-US"/>
            </a:p>
          </p:txBody>
        </p:sp>
        <p:sp>
          <p:nvSpPr>
            <p:cNvPr id="29751" name="Rectangle 37"/>
            <p:cNvSpPr>
              <a:spLocks noChangeArrowheads="1"/>
            </p:cNvSpPr>
            <p:nvPr/>
          </p:nvSpPr>
          <p:spPr bwMode="auto">
            <a:xfrm>
              <a:off x="255" y="271"/>
              <a:ext cx="53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cs typeface="Angsana New" pitchFamily="18" charset="-34"/>
                </a:rPr>
                <a:t>1600</a:t>
              </a:r>
              <a:endParaRPr lang="en-US"/>
            </a:p>
          </p:txBody>
        </p:sp>
        <p:sp>
          <p:nvSpPr>
            <p:cNvPr id="29752" name="Rectangle 38"/>
            <p:cNvSpPr>
              <a:spLocks noChangeArrowheads="1"/>
            </p:cNvSpPr>
            <p:nvPr/>
          </p:nvSpPr>
          <p:spPr bwMode="auto">
            <a:xfrm>
              <a:off x="2925" y="3510"/>
              <a:ext cx="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cs typeface="Angsana New" pitchFamily="18" charset="-34"/>
                </a:rPr>
                <a:t>&gt; </a:t>
              </a:r>
              <a:endParaRPr lang="en-US"/>
            </a:p>
          </p:txBody>
        </p:sp>
        <p:sp>
          <p:nvSpPr>
            <p:cNvPr id="29753" name="Rectangle 39"/>
            <p:cNvSpPr>
              <a:spLocks noChangeArrowheads="1"/>
            </p:cNvSpPr>
            <p:nvPr/>
          </p:nvSpPr>
          <p:spPr bwMode="auto">
            <a:xfrm>
              <a:off x="3105" y="3510"/>
              <a:ext cx="3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cs typeface="Angsana New" pitchFamily="18" charset="-34"/>
                </a:rPr>
                <a:t>40 </a:t>
              </a:r>
              <a:endParaRPr lang="en-US"/>
            </a:p>
          </p:txBody>
        </p:sp>
        <p:sp>
          <p:nvSpPr>
            <p:cNvPr id="29754" name="Rectangle 40"/>
            <p:cNvSpPr>
              <a:spLocks noChangeArrowheads="1"/>
            </p:cNvSpPr>
            <p:nvPr/>
          </p:nvSpPr>
          <p:spPr bwMode="auto">
            <a:xfrm>
              <a:off x="3375" y="3510"/>
              <a:ext cx="4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cs typeface="Angsana New" pitchFamily="18" charset="-34"/>
                </a:rPr>
                <a:t>mm</a:t>
              </a:r>
              <a:endParaRPr lang="en-US"/>
            </a:p>
          </p:txBody>
        </p:sp>
        <p:sp>
          <p:nvSpPr>
            <p:cNvPr id="29755" name="Rectangle 41"/>
            <p:cNvSpPr>
              <a:spLocks noChangeArrowheads="1"/>
            </p:cNvSpPr>
            <p:nvPr/>
          </p:nvSpPr>
          <p:spPr bwMode="auto">
            <a:xfrm>
              <a:off x="4320" y="3515"/>
              <a:ext cx="3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cs typeface="Angsana New" pitchFamily="18" charset="-34"/>
                </a:rPr>
                <a:t> 10</a:t>
              </a:r>
              <a:endParaRPr lang="en-US"/>
            </a:p>
          </p:txBody>
        </p:sp>
        <p:sp>
          <p:nvSpPr>
            <p:cNvPr id="29756" name="Rectangle 42"/>
            <p:cNvSpPr>
              <a:spLocks noChangeArrowheads="1"/>
            </p:cNvSpPr>
            <p:nvPr/>
          </p:nvSpPr>
          <p:spPr bwMode="auto">
            <a:xfrm>
              <a:off x="4680" y="3515"/>
              <a:ext cx="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cs typeface="Angsana New" pitchFamily="18" charset="-34"/>
                </a:rPr>
                <a:t>-</a:t>
              </a:r>
              <a:endParaRPr lang="en-US"/>
            </a:p>
          </p:txBody>
        </p:sp>
        <p:sp>
          <p:nvSpPr>
            <p:cNvPr id="29757" name="Rectangle 43"/>
            <p:cNvSpPr>
              <a:spLocks noChangeArrowheads="1"/>
            </p:cNvSpPr>
            <p:nvPr/>
          </p:nvSpPr>
          <p:spPr bwMode="auto">
            <a:xfrm>
              <a:off x="4845" y="3510"/>
              <a:ext cx="3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cs typeface="Angsana New" pitchFamily="18" charset="-34"/>
                </a:rPr>
                <a:t>40 </a:t>
              </a:r>
              <a:endParaRPr lang="en-US"/>
            </a:p>
          </p:txBody>
        </p:sp>
        <p:sp>
          <p:nvSpPr>
            <p:cNvPr id="29758" name="Rectangle 44"/>
            <p:cNvSpPr>
              <a:spLocks noChangeArrowheads="1"/>
            </p:cNvSpPr>
            <p:nvPr/>
          </p:nvSpPr>
          <p:spPr bwMode="auto">
            <a:xfrm>
              <a:off x="5220" y="3515"/>
              <a:ext cx="4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cs typeface="Angsana New" pitchFamily="18" charset="-34"/>
                </a:rPr>
                <a:t>mm</a:t>
              </a:r>
              <a:endParaRPr lang="en-US"/>
            </a:p>
          </p:txBody>
        </p:sp>
        <p:sp>
          <p:nvSpPr>
            <p:cNvPr id="29759" name="Rectangle 45"/>
            <p:cNvSpPr>
              <a:spLocks noChangeArrowheads="1"/>
            </p:cNvSpPr>
            <p:nvPr/>
          </p:nvSpPr>
          <p:spPr bwMode="auto">
            <a:xfrm>
              <a:off x="6255" y="3510"/>
              <a:ext cx="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cs typeface="Angsana New" pitchFamily="18" charset="-34"/>
                </a:rPr>
                <a:t>&lt; </a:t>
              </a:r>
              <a:endParaRPr lang="en-US"/>
            </a:p>
          </p:txBody>
        </p:sp>
        <p:sp>
          <p:nvSpPr>
            <p:cNvPr id="29760" name="Rectangle 46"/>
            <p:cNvSpPr>
              <a:spLocks noChangeArrowheads="1"/>
            </p:cNvSpPr>
            <p:nvPr/>
          </p:nvSpPr>
          <p:spPr bwMode="auto">
            <a:xfrm>
              <a:off x="6435" y="3510"/>
              <a:ext cx="3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cs typeface="Angsana New" pitchFamily="18" charset="-34"/>
                </a:rPr>
                <a:t>10 </a:t>
              </a:r>
              <a:endParaRPr lang="en-US"/>
            </a:p>
          </p:txBody>
        </p:sp>
        <p:sp>
          <p:nvSpPr>
            <p:cNvPr id="29761" name="Rectangle 47"/>
            <p:cNvSpPr>
              <a:spLocks noChangeArrowheads="1"/>
            </p:cNvSpPr>
            <p:nvPr/>
          </p:nvSpPr>
          <p:spPr bwMode="auto">
            <a:xfrm>
              <a:off x="6705" y="3510"/>
              <a:ext cx="4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cs typeface="Angsana New" pitchFamily="18" charset="-34"/>
                </a:rPr>
                <a:t>mm</a:t>
              </a:r>
              <a:endParaRPr lang="en-US"/>
            </a:p>
          </p:txBody>
        </p:sp>
        <p:sp>
          <p:nvSpPr>
            <p:cNvPr id="29762" name="Line 48"/>
            <p:cNvSpPr>
              <a:spLocks noChangeShapeType="1"/>
            </p:cNvSpPr>
            <p:nvPr/>
          </p:nvSpPr>
          <p:spPr bwMode="auto">
            <a:xfrm>
              <a:off x="4155" y="3345"/>
              <a:ext cx="1" cy="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63" name="Line 49"/>
            <p:cNvSpPr>
              <a:spLocks noChangeShapeType="1"/>
            </p:cNvSpPr>
            <p:nvPr/>
          </p:nvSpPr>
          <p:spPr bwMode="auto">
            <a:xfrm>
              <a:off x="5805" y="3345"/>
              <a:ext cx="1" cy="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64" name="Rectangle 50"/>
            <p:cNvSpPr>
              <a:spLocks noChangeArrowheads="1"/>
            </p:cNvSpPr>
            <p:nvPr/>
          </p:nvSpPr>
          <p:spPr bwMode="auto">
            <a:xfrm>
              <a:off x="900" y="3960"/>
              <a:ext cx="1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ahoma" pitchFamily="34" charset="0"/>
                  <a:cs typeface="Angsana New" pitchFamily="18" charset="-34"/>
                </a:rPr>
                <a:t>Before MBT</a:t>
              </a:r>
              <a:endParaRPr lang="en-US"/>
            </a:p>
          </p:txBody>
        </p:sp>
        <p:sp>
          <p:nvSpPr>
            <p:cNvPr id="29765" name="Rectangle 51"/>
            <p:cNvSpPr>
              <a:spLocks noChangeArrowheads="1"/>
            </p:cNvSpPr>
            <p:nvPr/>
          </p:nvSpPr>
          <p:spPr bwMode="auto">
            <a:xfrm>
              <a:off x="3750" y="3915"/>
              <a:ext cx="2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ahoma" pitchFamily="34" charset="0"/>
                  <a:cs typeface="Angsana New" pitchFamily="18" charset="-34"/>
                </a:rPr>
                <a:t>After MBT for 9 months</a:t>
              </a:r>
              <a:endParaRPr lang="en-US"/>
            </a:p>
          </p:txBody>
        </p:sp>
        <p:sp>
          <p:nvSpPr>
            <p:cNvPr id="29766" name="Rectangle 52"/>
            <p:cNvSpPr>
              <a:spLocks noChangeArrowheads="1"/>
            </p:cNvSpPr>
            <p:nvPr/>
          </p:nvSpPr>
          <p:spPr bwMode="auto">
            <a:xfrm>
              <a:off x="5910" y="3915"/>
              <a:ext cx="1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9767" name="Line 53"/>
            <p:cNvSpPr>
              <a:spLocks noChangeShapeType="1"/>
            </p:cNvSpPr>
            <p:nvPr/>
          </p:nvSpPr>
          <p:spPr bwMode="auto">
            <a:xfrm>
              <a:off x="825" y="3345"/>
              <a:ext cx="1" cy="8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68" name="Line 54"/>
            <p:cNvSpPr>
              <a:spLocks noChangeShapeType="1"/>
            </p:cNvSpPr>
            <p:nvPr/>
          </p:nvSpPr>
          <p:spPr bwMode="auto">
            <a:xfrm>
              <a:off x="7470" y="3345"/>
              <a:ext cx="1" cy="8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69" name="Line 55"/>
            <p:cNvSpPr>
              <a:spLocks noChangeShapeType="1"/>
            </p:cNvSpPr>
            <p:nvPr/>
          </p:nvSpPr>
          <p:spPr bwMode="auto">
            <a:xfrm>
              <a:off x="2490" y="3345"/>
              <a:ext cx="1" cy="8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70" name="Rectangle 56"/>
            <p:cNvSpPr>
              <a:spLocks noChangeArrowheads="1"/>
            </p:cNvSpPr>
            <p:nvPr/>
          </p:nvSpPr>
          <p:spPr bwMode="auto">
            <a:xfrm>
              <a:off x="180" y="-264"/>
              <a:ext cx="321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ahoma" pitchFamily="34" charset="0"/>
                  <a:cs typeface="Angsana New" pitchFamily="18" charset="-34"/>
                </a:rPr>
                <a:t>Quantity of solid waste (tons) </a:t>
              </a:r>
              <a:endParaRPr lang="en-US"/>
            </a:p>
          </p:txBody>
        </p:sp>
      </p:grpSp>
      <p:grpSp>
        <p:nvGrpSpPr>
          <p:cNvPr id="3" name="Group 57"/>
          <p:cNvGrpSpPr>
            <a:grpSpLocks noChangeAspect="1"/>
          </p:cNvGrpSpPr>
          <p:nvPr/>
        </p:nvGrpSpPr>
        <p:grpSpPr bwMode="auto">
          <a:xfrm>
            <a:off x="3140075" y="4811713"/>
            <a:ext cx="4848225" cy="1730375"/>
            <a:chOff x="2589" y="6509"/>
            <a:chExt cx="6887" cy="2720"/>
          </a:xfrm>
        </p:grpSpPr>
        <p:sp>
          <p:nvSpPr>
            <p:cNvPr id="29706" name="AutoShape 58"/>
            <p:cNvSpPr>
              <a:spLocks noChangeArrowheads="1"/>
            </p:cNvSpPr>
            <p:nvPr/>
          </p:nvSpPr>
          <p:spPr bwMode="auto">
            <a:xfrm>
              <a:off x="2589" y="6509"/>
              <a:ext cx="6887" cy="2720"/>
            </a:xfrm>
            <a:prstGeom prst="upArrow">
              <a:avLst>
                <a:gd name="adj1" fmla="val 50000"/>
                <a:gd name="adj2" fmla="val 250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9707" name="Text Box 59"/>
            <p:cNvSpPr txBox="1">
              <a:spLocks noChangeArrowheads="1"/>
            </p:cNvSpPr>
            <p:nvPr/>
          </p:nvSpPr>
          <p:spPr bwMode="auto">
            <a:xfrm>
              <a:off x="5615" y="7629"/>
              <a:ext cx="62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Cordia New" pitchFamily="34" charset="-34"/>
                  <a:cs typeface="Cordia New" pitchFamily="34" charset="-34"/>
                </a:rPr>
                <a:t>64%</a:t>
              </a:r>
              <a:endParaRPr lang="en-US"/>
            </a:p>
          </p:txBody>
        </p:sp>
        <p:sp>
          <p:nvSpPr>
            <p:cNvPr id="29708" name="Text Box 61"/>
            <p:cNvSpPr txBox="1">
              <a:spLocks noChangeArrowheads="1"/>
            </p:cNvSpPr>
            <p:nvPr/>
          </p:nvSpPr>
          <p:spPr bwMode="auto">
            <a:xfrm>
              <a:off x="4780" y="6509"/>
              <a:ext cx="114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Cordia New" pitchFamily="34" charset="-34"/>
                  <a:cs typeface="Cordia New" pitchFamily="34" charset="-34"/>
                </a:rPr>
                <a:t>Process Water         </a:t>
              </a:r>
              <a:endParaRPr lang="en-US"/>
            </a:p>
          </p:txBody>
        </p:sp>
        <p:sp>
          <p:nvSpPr>
            <p:cNvPr id="29709" name="AutoShape 62"/>
            <p:cNvSpPr>
              <a:spLocks noChangeArrowheads="1"/>
            </p:cNvSpPr>
            <p:nvPr/>
          </p:nvSpPr>
          <p:spPr bwMode="auto">
            <a:xfrm>
              <a:off x="2799" y="7799"/>
              <a:ext cx="1567" cy="13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7 w 21600"/>
                <a:gd name="T13" fmla="*/ 5400 h 21600"/>
                <a:gd name="T14" fmla="*/ 18898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ordia New" pitchFamily="34" charset="-34"/>
                  <a:cs typeface="Cordia New" pitchFamily="34" charset="-34"/>
                </a:rPr>
                <a:t>Waste Input 100%</a:t>
              </a:r>
              <a:endParaRPr lang="en-US"/>
            </a:p>
          </p:txBody>
        </p:sp>
        <p:sp>
          <p:nvSpPr>
            <p:cNvPr id="29710" name="Text Box 63"/>
            <p:cNvSpPr txBox="1">
              <a:spLocks noChangeArrowheads="1"/>
            </p:cNvSpPr>
            <p:nvPr/>
          </p:nvSpPr>
          <p:spPr bwMode="auto">
            <a:xfrm>
              <a:off x="4676" y="8109"/>
              <a:ext cx="2191" cy="6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latin typeface="Cordia New" pitchFamily="34" charset="-34"/>
                  <a:cs typeface="Cordia New" pitchFamily="34" charset="-34"/>
                </a:rPr>
                <a:t>MBT Process</a:t>
              </a:r>
              <a:endParaRPr lang="en-US"/>
            </a:p>
          </p:txBody>
        </p:sp>
        <p:sp>
          <p:nvSpPr>
            <p:cNvPr id="29711" name="AutoShape 64"/>
            <p:cNvSpPr>
              <a:spLocks noChangeArrowheads="1"/>
            </p:cNvSpPr>
            <p:nvPr/>
          </p:nvSpPr>
          <p:spPr bwMode="auto">
            <a:xfrm>
              <a:off x="4676" y="7309"/>
              <a:ext cx="209" cy="640"/>
            </a:xfrm>
            <a:prstGeom prst="upArrow">
              <a:avLst>
                <a:gd name="adj1" fmla="val 50000"/>
                <a:gd name="adj2" fmla="val 7655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AutoShape 65"/>
            <p:cNvSpPr>
              <a:spLocks noChangeArrowheads="1"/>
            </p:cNvSpPr>
            <p:nvPr/>
          </p:nvSpPr>
          <p:spPr bwMode="auto">
            <a:xfrm>
              <a:off x="5198" y="6829"/>
              <a:ext cx="208" cy="800"/>
            </a:xfrm>
            <a:prstGeom prst="upArrow">
              <a:avLst>
                <a:gd name="adj1" fmla="val 50000"/>
                <a:gd name="adj2" fmla="val 9615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AutoShape 66"/>
            <p:cNvSpPr>
              <a:spLocks noChangeArrowheads="1"/>
            </p:cNvSpPr>
            <p:nvPr/>
          </p:nvSpPr>
          <p:spPr bwMode="auto">
            <a:xfrm>
              <a:off x="5719" y="7149"/>
              <a:ext cx="211" cy="320"/>
            </a:xfrm>
            <a:prstGeom prst="upArrow">
              <a:avLst>
                <a:gd name="adj1" fmla="val 50000"/>
                <a:gd name="adj2" fmla="val 3791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AutoShape 67"/>
            <p:cNvSpPr>
              <a:spLocks noChangeArrowheads="1"/>
            </p:cNvSpPr>
            <p:nvPr/>
          </p:nvSpPr>
          <p:spPr bwMode="auto">
            <a:xfrm>
              <a:off x="6241" y="6829"/>
              <a:ext cx="209" cy="800"/>
            </a:xfrm>
            <a:prstGeom prst="upArrow">
              <a:avLst>
                <a:gd name="adj1" fmla="val 50000"/>
                <a:gd name="adj2" fmla="val 9569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AutoShape 68"/>
            <p:cNvSpPr>
              <a:spLocks noChangeArrowheads="1"/>
            </p:cNvSpPr>
            <p:nvPr/>
          </p:nvSpPr>
          <p:spPr bwMode="auto">
            <a:xfrm>
              <a:off x="6763" y="7309"/>
              <a:ext cx="209" cy="640"/>
            </a:xfrm>
            <a:prstGeom prst="upArrow">
              <a:avLst>
                <a:gd name="adj1" fmla="val 50000"/>
                <a:gd name="adj2" fmla="val 7655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Text Box 69"/>
            <p:cNvSpPr txBox="1">
              <a:spLocks noChangeArrowheads="1"/>
            </p:cNvSpPr>
            <p:nvPr/>
          </p:nvSpPr>
          <p:spPr bwMode="auto">
            <a:xfrm>
              <a:off x="4467" y="6829"/>
              <a:ext cx="52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Cordia New" pitchFamily="34" charset="-34"/>
                  <a:cs typeface="Cordia New" pitchFamily="34" charset="-34"/>
                </a:rPr>
                <a:t>H</a:t>
              </a:r>
              <a:r>
                <a:rPr lang="en-US" sz="1200" baseline="-25000">
                  <a:latin typeface="Cordia New" pitchFamily="34" charset="-34"/>
                  <a:cs typeface="Cordia New" pitchFamily="34" charset="-34"/>
                </a:rPr>
                <a:t>2</a:t>
              </a:r>
              <a:r>
                <a:rPr lang="en-US" sz="1200">
                  <a:latin typeface="Cordia New" pitchFamily="34" charset="-34"/>
                  <a:cs typeface="Cordia New" pitchFamily="34" charset="-34"/>
                </a:rPr>
                <a:t>O</a:t>
              </a:r>
              <a:endParaRPr lang="en-US"/>
            </a:p>
          </p:txBody>
        </p:sp>
        <p:sp>
          <p:nvSpPr>
            <p:cNvPr id="29717" name="Text Box 70"/>
            <p:cNvSpPr txBox="1">
              <a:spLocks noChangeArrowheads="1"/>
            </p:cNvSpPr>
            <p:nvPr/>
          </p:nvSpPr>
          <p:spPr bwMode="auto">
            <a:xfrm>
              <a:off x="5615" y="6669"/>
              <a:ext cx="52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latin typeface="Cordia New" pitchFamily="34" charset="-34"/>
                  <a:cs typeface="Cordia New" pitchFamily="34" charset="-34"/>
                </a:rPr>
                <a:t>CO2</a:t>
              </a:r>
              <a:r>
                <a:rPr lang="en-US" baseline="-25000">
                  <a:latin typeface="Cordia New" pitchFamily="34" charset="-34"/>
                  <a:cs typeface="Cordia New" pitchFamily="34" charset="-34"/>
                </a:rPr>
                <a:t>2</a:t>
              </a:r>
              <a:endParaRPr lang="en-US"/>
            </a:p>
          </p:txBody>
        </p:sp>
        <p:sp>
          <p:nvSpPr>
            <p:cNvPr id="29718" name="Text Box 71"/>
            <p:cNvSpPr txBox="1">
              <a:spLocks noChangeArrowheads="1"/>
            </p:cNvSpPr>
            <p:nvPr/>
          </p:nvSpPr>
          <p:spPr bwMode="auto">
            <a:xfrm>
              <a:off x="6659" y="6829"/>
              <a:ext cx="627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Cordia New" pitchFamily="34" charset="-34"/>
                  <a:cs typeface="Cordia New" pitchFamily="34" charset="-34"/>
                </a:rPr>
                <a:t>Etc.</a:t>
              </a:r>
              <a:endParaRPr lang="en-US"/>
            </a:p>
          </p:txBody>
        </p:sp>
        <p:sp>
          <p:nvSpPr>
            <p:cNvPr id="29719" name="AutoShape 72"/>
            <p:cNvSpPr>
              <a:spLocks noChangeArrowheads="1"/>
            </p:cNvSpPr>
            <p:nvPr/>
          </p:nvSpPr>
          <p:spPr bwMode="auto">
            <a:xfrm>
              <a:off x="7180" y="8104"/>
              <a:ext cx="2089" cy="7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1 w 21600"/>
                <a:gd name="T13" fmla="*/ 5393 h 21600"/>
                <a:gd name="T14" fmla="*/ 18901 w 21600"/>
                <a:gd name="T15" fmla="*/ 162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ordia New" pitchFamily="34" charset="-34"/>
                  <a:cs typeface="Cordia New" pitchFamily="34" charset="-34"/>
                </a:rPr>
                <a:t>    Output  36%</a:t>
              </a:r>
              <a:endParaRPr lang="en-US"/>
            </a:p>
          </p:txBody>
        </p:sp>
      </p:grpSp>
      <p:pic>
        <p:nvPicPr>
          <p:cNvPr id="29700" name="Picture 74" descr="DSC00073"/>
          <p:cNvPicPr>
            <a:picLocks noChangeAspect="1" noChangeArrowheads="1"/>
          </p:cNvPicPr>
          <p:nvPr/>
        </p:nvPicPr>
        <p:blipFill>
          <a:blip r:embed="rId2">
            <a:lum bright="6000" contrast="-18000"/>
          </a:blip>
          <a:srcRect/>
          <a:stretch>
            <a:fillRect/>
          </a:stretch>
        </p:blipFill>
        <p:spPr bwMode="auto">
          <a:xfrm>
            <a:off x="0" y="0"/>
            <a:ext cx="24987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5" descr="DSC00027"/>
          <p:cNvPicPr>
            <a:picLocks noChangeAspect="1" noChangeArrowheads="1"/>
          </p:cNvPicPr>
          <p:nvPr/>
        </p:nvPicPr>
        <p:blipFill>
          <a:blip r:embed="rId3">
            <a:lum bright="18000" contrast="12000"/>
          </a:blip>
          <a:srcRect/>
          <a:stretch>
            <a:fillRect/>
          </a:stretch>
        </p:blipFill>
        <p:spPr bwMode="auto">
          <a:xfrm>
            <a:off x="0" y="2235200"/>
            <a:ext cx="24907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6" descr="DSC000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8350"/>
            <a:ext cx="24765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78"/>
          <p:cNvSpPr txBox="1">
            <a:spLocks noChangeArrowheads="1"/>
          </p:cNvSpPr>
          <p:nvPr/>
        </p:nvSpPr>
        <p:spPr bwMode="auto">
          <a:xfrm>
            <a:off x="6905625" y="5329238"/>
            <a:ext cx="5651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535 ton</a:t>
            </a:r>
          </a:p>
        </p:txBody>
      </p:sp>
      <p:sp>
        <p:nvSpPr>
          <p:cNvPr id="29704" name="Text Box 79"/>
          <p:cNvSpPr txBox="1">
            <a:spLocks noChangeArrowheads="1"/>
          </p:cNvSpPr>
          <p:nvPr/>
        </p:nvSpPr>
        <p:spPr bwMode="auto">
          <a:xfrm>
            <a:off x="2286000" y="5143500"/>
            <a:ext cx="17764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1500 ton</a:t>
            </a:r>
          </a:p>
        </p:txBody>
      </p:sp>
      <p:pic>
        <p:nvPicPr>
          <p:cNvPr id="75" name="รูปภาพ 8" descr="122880562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142875"/>
            <a:ext cx="10715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DSC0001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lum bright="12000"/>
          </a:blip>
          <a:srcRect/>
          <a:stretch>
            <a:fillRect/>
          </a:stretch>
        </p:blipFill>
        <p:spPr>
          <a:xfrm>
            <a:off x="0" y="0"/>
            <a:ext cx="3248025" cy="2436813"/>
          </a:xfrm>
        </p:spPr>
      </p:pic>
      <p:pic>
        <p:nvPicPr>
          <p:cNvPr id="3076" name="Picture 5" descr="DSC001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00575"/>
            <a:ext cx="32353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0" y="2432050"/>
            <a:ext cx="323532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0" y="0"/>
            <a:ext cx="3248025" cy="274638"/>
          </a:xfrm>
          <a:prstGeom prst="rect">
            <a:avLst/>
          </a:prstGeom>
          <a:solidFill>
            <a:schemeClr val="accent1"/>
          </a:solidFill>
          <a:ln w="7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diameter lower than 10 mm </a:t>
            </a:r>
            <a:endParaRPr lang="en-US" sz="1200"/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0" y="2411413"/>
            <a:ext cx="3235325" cy="274637"/>
          </a:xfrm>
          <a:prstGeom prst="rect">
            <a:avLst/>
          </a:prstGeom>
          <a:solidFill>
            <a:schemeClr val="accent1"/>
          </a:solidFill>
          <a:ln w="7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diameter between 10 and 40 mm </a:t>
            </a:r>
            <a:r>
              <a:rPr lang="en-US" sz="1200"/>
              <a:t> </a:t>
            </a: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0" y="4610100"/>
            <a:ext cx="3222625" cy="274638"/>
          </a:xfrm>
          <a:prstGeom prst="rect">
            <a:avLst/>
          </a:prstGeom>
          <a:solidFill>
            <a:schemeClr val="accent1"/>
          </a:solidFill>
          <a:ln w="7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diameter greater than 40 mm </a:t>
            </a:r>
            <a:endParaRPr lang="en-US" sz="120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/>
          </p:nvPr>
        </p:nvGraphicFramePr>
        <p:xfrm>
          <a:off x="3613150" y="2478088"/>
          <a:ext cx="4640263" cy="2517775"/>
        </p:xfrm>
        <a:graphic>
          <a:graphicData uri="http://schemas.openxmlformats.org/presentationml/2006/ole">
            <p:oleObj spid="_x0000_s2050" name="Chart" r:id="rId6" imgW="3143402" imgH="1705051" progId="Excel.Sheet.8">
              <p:embed/>
            </p:oleObj>
          </a:graphicData>
        </a:graphic>
      </p:graphicFrame>
      <p:sp>
        <p:nvSpPr>
          <p:cNvPr id="3081" name="Text Box 15"/>
          <p:cNvSpPr txBox="1">
            <a:spLocks noChangeArrowheads="1"/>
          </p:cNvSpPr>
          <p:nvPr/>
        </p:nvSpPr>
        <p:spPr bwMode="auto">
          <a:xfrm>
            <a:off x="3603625" y="465138"/>
            <a:ext cx="4749800" cy="1069975"/>
          </a:xfrm>
          <a:prstGeom prst="rect">
            <a:avLst/>
          </a:prstGeom>
          <a:noFill/>
          <a:ln w="7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/>
              <a:t>The processed solid waste consists of a diameter lower than 10 mm for 73 tons, between 10 and 40 mm for 39 tons and greater than 40 mm for 423 tons.</a:t>
            </a:r>
            <a:endParaRPr lang="en-US" sz="1600"/>
          </a:p>
        </p:txBody>
      </p:sp>
      <p:pic>
        <p:nvPicPr>
          <p:cNvPr id="10" name="รูปภาพ 8" descr="1228805620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5429264"/>
            <a:ext cx="10715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Heat values</a:t>
            </a:r>
            <a:endParaRPr lang="en-US" smtClean="0"/>
          </a:p>
        </p:txBody>
      </p:sp>
      <p:graphicFrame>
        <p:nvGraphicFramePr>
          <p:cNvPr id="246928" name="Group 144"/>
          <p:cNvGraphicFramePr>
            <a:graphicFrameLocks noGrp="1"/>
          </p:cNvGraphicFramePr>
          <p:nvPr>
            <p:ph sz="half" idx="1"/>
          </p:nvPr>
        </p:nvGraphicFramePr>
        <p:xfrm>
          <a:off x="2771775" y="1268413"/>
          <a:ext cx="5207000" cy="2057083"/>
        </p:xfrm>
        <a:graphic>
          <a:graphicData uri="http://schemas.openxmlformats.org/drawingml/2006/table">
            <a:tbl>
              <a:tblPr/>
              <a:tblGrid>
                <a:gridCol w="1679575"/>
                <a:gridCol w="1912938"/>
                <a:gridCol w="1614487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Processed Time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Solid waste Size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Heat values (J/g)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5 months MBT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&lt; 10 mm 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6122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10 mm - 40 mm  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15234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&gt; 40 mm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33801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9 months MBT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&lt; 10 mm 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5680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10 mm - 40 mm 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18810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&gt; 40 mm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38230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2746375" y="3454400"/>
          <a:ext cx="5335588" cy="3403600"/>
        </p:xfrm>
        <a:graphic>
          <a:graphicData uri="http://schemas.openxmlformats.org/presentationml/2006/ole">
            <p:oleObj spid="_x0000_s3074" name="Chart" r:id="rId3" imgW="5114849" imgH="3324149" progId="Excel.Sheet.8">
              <p:embed/>
            </p:oleObj>
          </a:graphicData>
        </a:graphic>
      </p:graphicFrame>
      <p:pic>
        <p:nvPicPr>
          <p:cNvPr id="4134" name="Picture 134" descr="16 streichholzbrennt"/>
          <p:cNvPicPr>
            <a:picLocks noChangeAspect="1" noChangeArrowheads="1"/>
          </p:cNvPicPr>
          <p:nvPr/>
        </p:nvPicPr>
        <p:blipFill>
          <a:blip r:embed="rId4"/>
          <a:srcRect l="28194" r="29956"/>
          <a:stretch>
            <a:fillRect/>
          </a:stretch>
        </p:blipFill>
        <p:spPr bwMode="auto">
          <a:xfrm>
            <a:off x="8239125" y="0"/>
            <a:ext cx="90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5" name="Picture 135" descr="DSC00013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22320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6" name="Picture 136" descr="DSC001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152775"/>
            <a:ext cx="22161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137"/>
          <p:cNvPicPr>
            <a:picLocks noChangeAspect="1" noChangeArrowheads="1"/>
          </p:cNvPicPr>
          <p:nvPr/>
        </p:nvPicPr>
        <p:blipFill>
          <a:blip r:embed="rId7">
            <a:lum bright="12000"/>
          </a:blip>
          <a:srcRect/>
          <a:stretch>
            <a:fillRect/>
          </a:stretch>
        </p:blipFill>
        <p:spPr bwMode="auto">
          <a:xfrm>
            <a:off x="0" y="1670050"/>
            <a:ext cx="22352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8" name="Picture 141" descr="13 verbrennung"/>
          <p:cNvPicPr>
            <a:picLocks noChangeAspect="1" noChangeArrowheads="1"/>
          </p:cNvPicPr>
          <p:nvPr/>
        </p:nvPicPr>
        <p:blipFill>
          <a:blip r:embed="rId8"/>
          <a:srcRect t="61296" b="6111"/>
          <a:stretch>
            <a:fillRect/>
          </a:stretch>
        </p:blipFill>
        <p:spPr bwMode="auto">
          <a:xfrm>
            <a:off x="0" y="4725988"/>
            <a:ext cx="22113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รูปภาพ 8" descr="1228805620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42875"/>
            <a:ext cx="10715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3046"/>
          <a:stretch>
            <a:fillRect/>
          </a:stretch>
        </p:blipFill>
        <p:spPr bwMode="auto">
          <a:xfrm>
            <a:off x="0" y="808038"/>
            <a:ext cx="9144000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504296">
            <a:off x="989125" y="1987795"/>
            <a:ext cx="216024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14400" y="2125867"/>
            <a:ext cx="510988" cy="537883"/>
          </a:xfrm>
          <a:custGeom>
            <a:avLst/>
            <a:gdLst>
              <a:gd name="connsiteX0" fmla="*/ 53788 w 510988"/>
              <a:gd name="connsiteY0" fmla="*/ 170330 h 537883"/>
              <a:gd name="connsiteX1" fmla="*/ 0 w 510988"/>
              <a:gd name="connsiteY1" fmla="*/ 502024 h 537883"/>
              <a:gd name="connsiteX2" fmla="*/ 439271 w 510988"/>
              <a:gd name="connsiteY2" fmla="*/ 537883 h 537883"/>
              <a:gd name="connsiteX3" fmla="*/ 510988 w 510988"/>
              <a:gd name="connsiteY3" fmla="*/ 17930 h 537883"/>
              <a:gd name="connsiteX4" fmla="*/ 286871 w 510988"/>
              <a:gd name="connsiteY4" fmla="*/ 0 h 537883"/>
              <a:gd name="connsiteX5" fmla="*/ 259976 w 510988"/>
              <a:gd name="connsiteY5" fmla="*/ 197224 h 537883"/>
              <a:gd name="connsiteX6" fmla="*/ 53788 w 510988"/>
              <a:gd name="connsiteY6" fmla="*/ 170330 h 53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988" h="537883">
                <a:moveTo>
                  <a:pt x="53788" y="170330"/>
                </a:moveTo>
                <a:lnTo>
                  <a:pt x="0" y="502024"/>
                </a:lnTo>
                <a:lnTo>
                  <a:pt x="439271" y="537883"/>
                </a:lnTo>
                <a:lnTo>
                  <a:pt x="510988" y="17930"/>
                </a:lnTo>
                <a:lnTo>
                  <a:pt x="286871" y="0"/>
                </a:lnTo>
                <a:lnTo>
                  <a:pt x="259976" y="197224"/>
                </a:lnTo>
                <a:lnTo>
                  <a:pt x="53788" y="17033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948488" y="5529263"/>
            <a:ext cx="431800" cy="4333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508625" y="5084763"/>
            <a:ext cx="863600" cy="730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140200" y="5170488"/>
            <a:ext cx="719138" cy="714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779838" y="4378325"/>
            <a:ext cx="36512" cy="5762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97300" y="2235200"/>
            <a:ext cx="19050" cy="55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779838" y="3289300"/>
            <a:ext cx="0" cy="647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549525" y="1919288"/>
            <a:ext cx="742950" cy="365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06438" y="2365375"/>
            <a:ext cx="106362" cy="5984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95536" y="6444044"/>
            <a:ext cx="518864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67745" y="6453336"/>
            <a:ext cx="518864" cy="21602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35863" name="TextBox 28"/>
          <p:cNvSpPr txBox="1">
            <a:spLocks noChangeArrowheads="1"/>
          </p:cNvSpPr>
          <p:nvPr/>
        </p:nvSpPr>
        <p:spPr bwMode="auto">
          <a:xfrm>
            <a:off x="954088" y="6372225"/>
            <a:ext cx="1314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latin typeface="Tahoma" pitchFamily="34" charset="0"/>
              </a:rPr>
              <a:t>อาคารเดิม</a:t>
            </a:r>
            <a:endParaRPr lang="en-US">
              <a:latin typeface="Tahoma" pitchFamily="34" charset="0"/>
            </a:endParaRPr>
          </a:p>
        </p:txBody>
      </p:sp>
      <p:sp>
        <p:nvSpPr>
          <p:cNvPr id="35864" name="TextBox 31"/>
          <p:cNvSpPr txBox="1">
            <a:spLocks noChangeArrowheads="1"/>
          </p:cNvSpPr>
          <p:nvPr/>
        </p:nvSpPr>
        <p:spPr bwMode="auto">
          <a:xfrm>
            <a:off x="2846388" y="6367463"/>
            <a:ext cx="2662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dirty="0">
                <a:latin typeface="Tahoma" pitchFamily="34" charset="0"/>
              </a:rPr>
              <a:t>ปรับพื้นที่ใหม่ตั้งเครื่องจักร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0" y="0"/>
            <a:ext cx="9144000" cy="8080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latin typeface="Arial Black" pitchFamily="34" charset="0"/>
              </a:rPr>
              <a:t> </a:t>
            </a:r>
            <a:r>
              <a:rPr lang="th-TH" dirty="0" smtClean="0">
                <a:solidFill>
                  <a:srgbClr val="FF0000"/>
                </a:solidFill>
                <a:latin typeface="Arial Black" pitchFamily="34" charset="0"/>
              </a:rPr>
              <a:t>การประมาณ</a:t>
            </a:r>
            <a:endParaRPr lang="th-TH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5936" y="3933378"/>
            <a:ext cx="1872208" cy="4317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</a:rPr>
              <a:t>MBT  Ph#2</a:t>
            </a:r>
          </a:p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</a:rPr>
              <a:t>30,000 tons 2 </a:t>
            </a:r>
            <a:r>
              <a:rPr lang="en-US" sz="1200" dirty="0" err="1">
                <a:solidFill>
                  <a:srgbClr val="FF0000"/>
                </a:solidFill>
              </a:rPr>
              <a:t>yr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3356992"/>
            <a:ext cx="1584176" cy="4275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</a:rPr>
              <a:t>MBT  Ph#2</a:t>
            </a:r>
          </a:p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</a:rPr>
              <a:t>20,000 tons 2yr</a:t>
            </a:r>
          </a:p>
        </p:txBody>
      </p:sp>
      <p:sp>
        <p:nvSpPr>
          <p:cNvPr id="6" name="Rectangle 5"/>
          <p:cNvSpPr/>
          <p:nvPr/>
        </p:nvSpPr>
        <p:spPr>
          <a:xfrm rot="377179">
            <a:off x="2368101" y="2127424"/>
            <a:ext cx="1267710" cy="943093"/>
          </a:xfrm>
          <a:prstGeom prst="rect">
            <a:avLst/>
          </a:prstGeom>
          <a:solidFill>
            <a:srgbClr val="009A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Thin layer</a:t>
            </a:r>
          </a:p>
          <a:p>
            <a:pPr algn="ctr">
              <a:defRPr/>
            </a:pPr>
            <a:r>
              <a:rPr lang="en-US" sz="1200" dirty="0"/>
              <a:t>70,000 tons</a:t>
            </a:r>
          </a:p>
        </p:txBody>
      </p:sp>
      <p:sp>
        <p:nvSpPr>
          <p:cNvPr id="23" name="Rectangle 22"/>
          <p:cNvSpPr/>
          <p:nvPr/>
        </p:nvSpPr>
        <p:spPr>
          <a:xfrm rot="377179">
            <a:off x="2358873" y="3144197"/>
            <a:ext cx="1180396" cy="943093"/>
          </a:xfrm>
          <a:prstGeom prst="rect">
            <a:avLst/>
          </a:prstGeom>
          <a:solidFill>
            <a:srgbClr val="009A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</a:rPr>
              <a:t>Sanitary landfill</a:t>
            </a:r>
          </a:p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</a:rPr>
              <a:t>Cell#1</a:t>
            </a:r>
          </a:p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</a:rPr>
              <a:t>25,000 tons</a:t>
            </a:r>
          </a:p>
        </p:txBody>
      </p:sp>
      <p:sp>
        <p:nvSpPr>
          <p:cNvPr id="24" name="Rectangle 23"/>
          <p:cNvSpPr/>
          <p:nvPr/>
        </p:nvSpPr>
        <p:spPr>
          <a:xfrm rot="377179">
            <a:off x="812044" y="3004152"/>
            <a:ext cx="1498557" cy="9430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</a:rPr>
              <a:t>MSW-MBT(4-5yrs)</a:t>
            </a:r>
          </a:p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</a:rPr>
              <a:t>Cell#4</a:t>
            </a:r>
          </a:p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</a:rPr>
              <a:t>100,000 tons</a:t>
            </a:r>
          </a:p>
        </p:txBody>
      </p:sp>
      <p:sp>
        <p:nvSpPr>
          <p:cNvPr id="7" name="Freeform 6"/>
          <p:cNvSpPr/>
          <p:nvPr/>
        </p:nvSpPr>
        <p:spPr>
          <a:xfrm>
            <a:off x="1475656" y="1983179"/>
            <a:ext cx="795647" cy="973777"/>
          </a:xfrm>
          <a:custGeom>
            <a:avLst/>
            <a:gdLst>
              <a:gd name="connsiteX0" fmla="*/ 178130 w 795647"/>
              <a:gd name="connsiteY0" fmla="*/ 0 h 973777"/>
              <a:gd name="connsiteX1" fmla="*/ 0 w 795647"/>
              <a:gd name="connsiteY1" fmla="*/ 914400 h 973777"/>
              <a:gd name="connsiteX2" fmla="*/ 736270 w 795647"/>
              <a:gd name="connsiteY2" fmla="*/ 973777 h 973777"/>
              <a:gd name="connsiteX3" fmla="*/ 795647 w 795647"/>
              <a:gd name="connsiteY3" fmla="*/ 59377 h 973777"/>
              <a:gd name="connsiteX4" fmla="*/ 178130 w 795647"/>
              <a:gd name="connsiteY4" fmla="*/ 0 h 97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647" h="973777">
                <a:moveTo>
                  <a:pt x="178130" y="0"/>
                </a:moveTo>
                <a:lnTo>
                  <a:pt x="0" y="914400"/>
                </a:lnTo>
                <a:lnTo>
                  <a:pt x="736270" y="973777"/>
                </a:lnTo>
                <a:lnTo>
                  <a:pt x="795647" y="59377"/>
                </a:lnTo>
                <a:lnTo>
                  <a:pt x="17813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</a:rPr>
              <a:t>MBT</a:t>
            </a:r>
          </a:p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</a:rPr>
              <a:t>Cell#3</a:t>
            </a:r>
          </a:p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</a:rPr>
              <a:t>20,000 tons 3yr</a:t>
            </a:r>
          </a:p>
        </p:txBody>
      </p:sp>
      <p:sp>
        <p:nvSpPr>
          <p:cNvPr id="18" name="Freeform 17"/>
          <p:cNvSpPr/>
          <p:nvPr/>
        </p:nvSpPr>
        <p:spPr>
          <a:xfrm>
            <a:off x="1427163" y="1982788"/>
            <a:ext cx="234950" cy="204787"/>
          </a:xfrm>
          <a:custGeom>
            <a:avLst/>
            <a:gdLst>
              <a:gd name="connsiteX0" fmla="*/ 18536 w 234779"/>
              <a:gd name="connsiteY0" fmla="*/ 0 h 203887"/>
              <a:gd name="connsiteX1" fmla="*/ 0 w 234779"/>
              <a:gd name="connsiteY1" fmla="*/ 185352 h 203887"/>
              <a:gd name="connsiteX2" fmla="*/ 185352 w 234779"/>
              <a:gd name="connsiteY2" fmla="*/ 203887 h 203887"/>
              <a:gd name="connsiteX3" fmla="*/ 234779 w 234779"/>
              <a:gd name="connsiteY3" fmla="*/ 0 h 203887"/>
              <a:gd name="connsiteX4" fmla="*/ 18536 w 234779"/>
              <a:gd name="connsiteY4" fmla="*/ 0 h 20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779" h="203887">
                <a:moveTo>
                  <a:pt x="18536" y="0"/>
                </a:moveTo>
                <a:lnTo>
                  <a:pt x="0" y="185352"/>
                </a:lnTo>
                <a:lnTo>
                  <a:pt x="185352" y="203887"/>
                </a:lnTo>
                <a:lnTo>
                  <a:pt x="234779" y="0"/>
                </a:lnTo>
                <a:lnTo>
                  <a:pt x="18536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397000" y="2168525"/>
            <a:ext cx="209550" cy="254000"/>
          </a:xfrm>
          <a:custGeom>
            <a:avLst/>
            <a:gdLst>
              <a:gd name="connsiteX0" fmla="*/ 0 w 210064"/>
              <a:gd name="connsiteY0" fmla="*/ 253313 h 253313"/>
              <a:gd name="connsiteX1" fmla="*/ 179172 w 210064"/>
              <a:gd name="connsiteY1" fmla="*/ 253313 h 253313"/>
              <a:gd name="connsiteX2" fmla="*/ 210064 w 210064"/>
              <a:gd name="connsiteY2" fmla="*/ 18535 h 253313"/>
              <a:gd name="connsiteX3" fmla="*/ 37070 w 210064"/>
              <a:gd name="connsiteY3" fmla="*/ 0 h 253313"/>
              <a:gd name="connsiteX4" fmla="*/ 0 w 210064"/>
              <a:gd name="connsiteY4" fmla="*/ 253313 h 25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064" h="253313">
                <a:moveTo>
                  <a:pt x="0" y="253313"/>
                </a:moveTo>
                <a:lnTo>
                  <a:pt x="179172" y="253313"/>
                </a:lnTo>
                <a:lnTo>
                  <a:pt x="210064" y="18535"/>
                </a:lnTo>
                <a:lnTo>
                  <a:pt x="37070" y="0"/>
                </a:lnTo>
                <a:lnTo>
                  <a:pt x="0" y="253313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365250" y="2422525"/>
            <a:ext cx="209550" cy="252413"/>
          </a:xfrm>
          <a:custGeom>
            <a:avLst/>
            <a:gdLst>
              <a:gd name="connsiteX0" fmla="*/ 0 w 210064"/>
              <a:gd name="connsiteY0" fmla="*/ 240957 h 253314"/>
              <a:gd name="connsiteX1" fmla="*/ 166816 w 210064"/>
              <a:gd name="connsiteY1" fmla="*/ 253314 h 253314"/>
              <a:gd name="connsiteX2" fmla="*/ 210064 w 210064"/>
              <a:gd name="connsiteY2" fmla="*/ 0 h 253314"/>
              <a:gd name="connsiteX3" fmla="*/ 30892 w 210064"/>
              <a:gd name="connsiteY3" fmla="*/ 0 h 253314"/>
              <a:gd name="connsiteX4" fmla="*/ 0 w 210064"/>
              <a:gd name="connsiteY4" fmla="*/ 240957 h 2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064" h="253314">
                <a:moveTo>
                  <a:pt x="0" y="240957"/>
                </a:moveTo>
                <a:lnTo>
                  <a:pt x="166816" y="253314"/>
                </a:lnTo>
                <a:lnTo>
                  <a:pt x="210064" y="0"/>
                </a:lnTo>
                <a:lnTo>
                  <a:pt x="30892" y="0"/>
                </a:lnTo>
                <a:lnTo>
                  <a:pt x="0" y="240957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112838" y="2668588"/>
            <a:ext cx="412750" cy="260350"/>
          </a:xfrm>
          <a:custGeom>
            <a:avLst/>
            <a:gdLst>
              <a:gd name="connsiteX0" fmla="*/ 413951 w 413951"/>
              <a:gd name="connsiteY0" fmla="*/ 6179 h 259492"/>
              <a:gd name="connsiteX1" fmla="*/ 352168 w 413951"/>
              <a:gd name="connsiteY1" fmla="*/ 259492 h 259492"/>
              <a:gd name="connsiteX2" fmla="*/ 0 w 413951"/>
              <a:gd name="connsiteY2" fmla="*/ 228600 h 259492"/>
              <a:gd name="connsiteX3" fmla="*/ 43249 w 413951"/>
              <a:gd name="connsiteY3" fmla="*/ 0 h 259492"/>
              <a:gd name="connsiteX4" fmla="*/ 259492 w 413951"/>
              <a:gd name="connsiteY4" fmla="*/ 0 h 259492"/>
              <a:gd name="connsiteX5" fmla="*/ 413951 w 413951"/>
              <a:gd name="connsiteY5" fmla="*/ 6179 h 25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951" h="259492">
                <a:moveTo>
                  <a:pt x="413951" y="6179"/>
                </a:moveTo>
                <a:lnTo>
                  <a:pt x="352168" y="259492"/>
                </a:lnTo>
                <a:lnTo>
                  <a:pt x="0" y="228600"/>
                </a:lnTo>
                <a:lnTo>
                  <a:pt x="43249" y="0"/>
                </a:lnTo>
                <a:lnTo>
                  <a:pt x="259492" y="0"/>
                </a:lnTo>
                <a:lnTo>
                  <a:pt x="413951" y="6179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88" name="TextBox 33"/>
          <p:cNvSpPr txBox="1">
            <a:spLocks noChangeArrowheads="1"/>
          </p:cNvSpPr>
          <p:nvPr/>
        </p:nvSpPr>
        <p:spPr bwMode="auto">
          <a:xfrm>
            <a:off x="2168525" y="1316038"/>
            <a:ext cx="1236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400" b="1">
                <a:solidFill>
                  <a:schemeClr val="bg1"/>
                </a:solidFill>
              </a:rPr>
              <a:t>บ่อผึ่ง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35889" name="Rectangle 34"/>
          <p:cNvSpPr>
            <a:spLocks noChangeArrowheads="1"/>
          </p:cNvSpPr>
          <p:nvPr/>
        </p:nvSpPr>
        <p:spPr bwMode="auto">
          <a:xfrm>
            <a:off x="5014913" y="2268538"/>
            <a:ext cx="49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1400" b="1">
                <a:solidFill>
                  <a:schemeClr val="bg1"/>
                </a:solidFill>
              </a:rPr>
              <a:t>บ่อผึ่ง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35890" name="Rectangle 36"/>
          <p:cNvSpPr>
            <a:spLocks noChangeArrowheads="1"/>
          </p:cNvSpPr>
          <p:nvPr/>
        </p:nvSpPr>
        <p:spPr bwMode="auto">
          <a:xfrm>
            <a:off x="5940425" y="3409950"/>
            <a:ext cx="4921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th-TH" sz="1400" b="1">
                <a:solidFill>
                  <a:schemeClr val="bg1"/>
                </a:solidFill>
              </a:rPr>
              <a:t>บ่อผึ่ง</a:t>
            </a:r>
            <a:endParaRPr lang="en-US" sz="1400" b="1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stCxn id="33" idx="1"/>
          </p:cNvCxnSpPr>
          <p:nvPr/>
        </p:nvCxnSpPr>
        <p:spPr>
          <a:xfrm>
            <a:off x="1463675" y="2928938"/>
            <a:ext cx="704850" cy="10048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168525" y="3070225"/>
            <a:ext cx="152400" cy="8636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357438" y="3044825"/>
            <a:ext cx="1230312" cy="92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94" name="TextBox 42"/>
          <p:cNvSpPr txBox="1">
            <a:spLocks noChangeArrowheads="1"/>
          </p:cNvSpPr>
          <p:nvPr/>
        </p:nvSpPr>
        <p:spPr bwMode="auto">
          <a:xfrm>
            <a:off x="1979613" y="267493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5895" name="TextBox 44"/>
          <p:cNvSpPr txBox="1">
            <a:spLocks noChangeArrowheads="1"/>
          </p:cNvSpPr>
          <p:nvPr/>
        </p:nvSpPr>
        <p:spPr bwMode="auto">
          <a:xfrm>
            <a:off x="1908175" y="3121025"/>
            <a:ext cx="479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2  5yr</a:t>
            </a:r>
          </a:p>
        </p:txBody>
      </p:sp>
      <p:sp>
        <p:nvSpPr>
          <p:cNvPr id="35896" name="TextBox 45"/>
          <p:cNvSpPr txBox="1">
            <a:spLocks noChangeArrowheads="1"/>
          </p:cNvSpPr>
          <p:nvPr/>
        </p:nvSpPr>
        <p:spPr bwMode="auto">
          <a:xfrm>
            <a:off x="3132138" y="2636838"/>
            <a:ext cx="617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3  &gt;5yr</a:t>
            </a:r>
          </a:p>
        </p:txBody>
      </p:sp>
      <p:sp>
        <p:nvSpPr>
          <p:cNvPr id="35897" name="TextBox 46"/>
          <p:cNvSpPr txBox="1">
            <a:spLocks noChangeArrowheads="1"/>
          </p:cNvSpPr>
          <p:nvPr/>
        </p:nvSpPr>
        <p:spPr bwMode="auto">
          <a:xfrm>
            <a:off x="5334000" y="3403600"/>
            <a:ext cx="2325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1.2(Option) Mid. JAN</a:t>
            </a:r>
          </a:p>
        </p:txBody>
      </p:sp>
      <p:sp>
        <p:nvSpPr>
          <p:cNvPr id="35898" name="TextBox 47"/>
          <p:cNvSpPr txBox="1">
            <a:spLocks noChangeArrowheads="1"/>
          </p:cNvSpPr>
          <p:nvPr/>
        </p:nvSpPr>
        <p:spPr bwMode="auto">
          <a:xfrm>
            <a:off x="5334000" y="3990975"/>
            <a:ext cx="2246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1.3(Option) Mid JAN</a:t>
            </a:r>
          </a:p>
        </p:txBody>
      </p:sp>
      <p:sp>
        <p:nvSpPr>
          <p:cNvPr id="35899" name="TextBox 48"/>
          <p:cNvSpPr txBox="1">
            <a:spLocks noChangeArrowheads="1"/>
          </p:cNvSpPr>
          <p:nvPr/>
        </p:nvSpPr>
        <p:spPr bwMode="auto">
          <a:xfrm>
            <a:off x="2881313" y="3841750"/>
            <a:ext cx="617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  12yr</a:t>
            </a:r>
          </a:p>
        </p:txBody>
      </p:sp>
      <p:sp>
        <p:nvSpPr>
          <p:cNvPr id="44" name="Oval 43"/>
          <p:cNvSpPr/>
          <p:nvPr/>
        </p:nvSpPr>
        <p:spPr>
          <a:xfrm>
            <a:off x="3995738" y="2800350"/>
            <a:ext cx="1800225" cy="488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6745288" y="4308475"/>
            <a:ext cx="723900" cy="488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4</a:t>
            </a:r>
          </a:p>
        </p:txBody>
      </p:sp>
      <p:sp>
        <p:nvSpPr>
          <p:cNvPr id="52" name="Oval 51"/>
          <p:cNvSpPr/>
          <p:nvPr/>
        </p:nvSpPr>
        <p:spPr>
          <a:xfrm>
            <a:off x="1230313" y="1847850"/>
            <a:ext cx="938212" cy="111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</a:t>
            </a:r>
          </a:p>
        </p:txBody>
      </p:sp>
      <p:sp>
        <p:nvSpPr>
          <p:cNvPr id="53" name="Oval 52"/>
          <p:cNvSpPr/>
          <p:nvPr/>
        </p:nvSpPr>
        <p:spPr>
          <a:xfrm>
            <a:off x="473075" y="1857375"/>
            <a:ext cx="468313" cy="33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2</a:t>
            </a:r>
          </a:p>
        </p:txBody>
      </p:sp>
      <p:sp>
        <p:nvSpPr>
          <p:cNvPr id="55" name="Oval 54"/>
          <p:cNvSpPr/>
          <p:nvPr/>
        </p:nvSpPr>
        <p:spPr>
          <a:xfrm>
            <a:off x="5508625" y="6367463"/>
            <a:ext cx="722313" cy="374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35905" name="TextBox 55"/>
          <p:cNvSpPr txBox="1">
            <a:spLocks noChangeArrowheads="1"/>
          </p:cNvSpPr>
          <p:nvPr/>
        </p:nvSpPr>
        <p:spPr bwMode="auto">
          <a:xfrm>
            <a:off x="6329363" y="6369050"/>
            <a:ext cx="2274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Tahoma" pitchFamily="34" charset="0"/>
              </a:rPr>
              <a:t>HF &amp; Undersize area</a:t>
            </a:r>
          </a:p>
        </p:txBody>
      </p:sp>
      <p:sp>
        <p:nvSpPr>
          <p:cNvPr id="35907" name="TextBox 59"/>
          <p:cNvSpPr txBox="1">
            <a:spLocks noChangeArrowheads="1"/>
          </p:cNvSpPr>
          <p:nvPr/>
        </p:nvSpPr>
        <p:spPr bwMode="auto">
          <a:xfrm>
            <a:off x="4198938" y="1562100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solidFill>
                  <a:srgbClr val="FFFF00"/>
                </a:solidFill>
              </a:rPr>
              <a:t>นาข้าว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5908" name="TextBox 60"/>
          <p:cNvSpPr txBox="1">
            <a:spLocks noChangeArrowheads="1"/>
          </p:cNvSpPr>
          <p:nvPr/>
        </p:nvSpPr>
        <p:spPr bwMode="auto">
          <a:xfrm>
            <a:off x="6745288" y="2778125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solidFill>
                  <a:srgbClr val="FFFF00"/>
                </a:solidFill>
              </a:rPr>
              <a:t>อ้อย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5909" name="TextBox 61"/>
          <p:cNvSpPr txBox="1">
            <a:spLocks noChangeArrowheads="1"/>
          </p:cNvSpPr>
          <p:nvPr/>
        </p:nvSpPr>
        <p:spPr bwMode="auto">
          <a:xfrm>
            <a:off x="5943600" y="5592763"/>
            <a:ext cx="814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solidFill>
                  <a:srgbClr val="FFFF00"/>
                </a:solidFill>
              </a:rPr>
              <a:t>แตงโม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5912" name="TextBox 64"/>
          <p:cNvSpPr txBox="1">
            <a:spLocks noChangeArrowheads="1"/>
          </p:cNvSpPr>
          <p:nvPr/>
        </p:nvSpPr>
        <p:spPr bwMode="auto">
          <a:xfrm>
            <a:off x="1752600" y="804863"/>
            <a:ext cx="812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solidFill>
                  <a:srgbClr val="FFFF00"/>
                </a:solidFill>
              </a:rPr>
              <a:t>ป่าสัก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5913" name="TextBox 65"/>
          <p:cNvSpPr txBox="1">
            <a:spLocks noChangeArrowheads="1"/>
          </p:cNvSpPr>
          <p:nvPr/>
        </p:nvSpPr>
        <p:spPr bwMode="auto">
          <a:xfrm>
            <a:off x="2514600" y="804863"/>
            <a:ext cx="812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solidFill>
                  <a:srgbClr val="FFFF00"/>
                </a:solidFill>
              </a:rPr>
              <a:t>นาข้าว</a:t>
            </a:r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1544638" y="1470025"/>
            <a:ext cx="585787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5888" idx="3"/>
          </p:cNvCxnSpPr>
          <p:nvPr/>
        </p:nvCxnSpPr>
        <p:spPr>
          <a:xfrm>
            <a:off x="3405188" y="1470025"/>
            <a:ext cx="1311275" cy="92551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651500" y="2470150"/>
            <a:ext cx="579438" cy="9334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3871913" y="2514600"/>
            <a:ext cx="700087" cy="284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/>
              <a:t>WWTP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112713" y="6021388"/>
            <a:ext cx="71913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19" name="TextBox 76"/>
          <p:cNvSpPr txBox="1">
            <a:spLocks noChangeArrowheads="1"/>
          </p:cNvSpPr>
          <p:nvPr/>
        </p:nvSpPr>
        <p:spPr bwMode="auto">
          <a:xfrm>
            <a:off x="900113" y="5795963"/>
            <a:ext cx="1312862" cy="3698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latin typeface="Tahoma" pitchFamily="34" charset="0"/>
              </a:rPr>
              <a:t>ทิศทางรถ</a:t>
            </a:r>
            <a:endParaRPr lang="en-US">
              <a:latin typeface="Tahoma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93663" y="5592763"/>
            <a:ext cx="71913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21" name="TextBox 78"/>
          <p:cNvSpPr txBox="1">
            <a:spLocks noChangeArrowheads="1"/>
          </p:cNvSpPr>
          <p:nvPr/>
        </p:nvSpPr>
        <p:spPr bwMode="auto">
          <a:xfrm>
            <a:off x="900113" y="5391150"/>
            <a:ext cx="1312862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latin typeface="Tahoma" pitchFamily="34" charset="0"/>
              </a:rPr>
              <a:t>ทิศทางน้ำ</a:t>
            </a:r>
            <a:endParaRPr lang="en-US">
              <a:latin typeface="Tahoma" pitchFamily="34" charset="0"/>
            </a:endParaRPr>
          </a:p>
        </p:txBody>
      </p:sp>
      <p:pic>
        <p:nvPicPr>
          <p:cNvPr id="62" name="รูปภาพ 8" descr="122880562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37" y="785794"/>
            <a:ext cx="10715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pPr algn="l"/>
            <a:r>
              <a:rPr lang="th-TH" dirty="0" smtClean="0"/>
              <a:t>ทำได้อย่างไร</a:t>
            </a:r>
            <a:endParaRPr lang="th-TH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349"/>
          <a:stretch>
            <a:fillRect/>
          </a:stretch>
        </p:blipFill>
        <p:spPr bwMode="auto">
          <a:xfrm>
            <a:off x="650040" y="1600200"/>
            <a:ext cx="784392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8" descr="122880562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357166"/>
            <a:ext cx="10715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336600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Waste composition In </a:t>
            </a:r>
            <a:r>
              <a:rPr lang="en-US" sz="4000" b="1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Disposal Site</a:t>
            </a:r>
            <a:endParaRPr lang="en-US" sz="40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914400"/>
          <a:ext cx="9144000" cy="5943600"/>
        </p:xfrm>
        <a:graphic>
          <a:graphicData uri="http://schemas.openxmlformats.org/presentationml/2006/ole">
            <p:oleObj spid="_x0000_s1026" name="Worksheet" r:id="rId3" imgW="9276480" imgH="56880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4349"/>
          <a:stretch>
            <a:fillRect/>
          </a:stretch>
        </p:blipFill>
        <p:spPr bwMode="auto">
          <a:xfrm>
            <a:off x="34925" y="808038"/>
            <a:ext cx="9021763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ounded Rectangle 30"/>
          <p:cNvSpPr/>
          <p:nvPr/>
        </p:nvSpPr>
        <p:spPr>
          <a:xfrm>
            <a:off x="0" y="0"/>
            <a:ext cx="9144000" cy="8080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latin typeface="Arial Black" pitchFamily="34" charset="0"/>
              </a:rPr>
              <a:t> </a:t>
            </a:r>
            <a:r>
              <a:rPr lang="th-TH" sz="4800" b="1" dirty="0" smtClean="0">
                <a:solidFill>
                  <a:srgbClr val="7030A0"/>
                </a:solidFill>
                <a:latin typeface="Arial Black" pitchFamily="34" charset="0"/>
              </a:rPr>
              <a:t>ทำได้อย่างไร</a:t>
            </a:r>
            <a:endParaRPr lang="th-TH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27013" y="887413"/>
            <a:ext cx="7410450" cy="5772150"/>
          </a:xfrm>
          <a:custGeom>
            <a:avLst/>
            <a:gdLst>
              <a:gd name="connsiteX0" fmla="*/ 3179928 w 7410734"/>
              <a:gd name="connsiteY0" fmla="*/ 0 h 5773003"/>
              <a:gd name="connsiteX1" fmla="*/ 3603008 w 7410734"/>
              <a:gd name="connsiteY1" fmla="*/ 1323833 h 5773003"/>
              <a:gd name="connsiteX2" fmla="*/ 6359856 w 7410734"/>
              <a:gd name="connsiteY2" fmla="*/ 846162 h 5773003"/>
              <a:gd name="connsiteX3" fmla="*/ 6359856 w 7410734"/>
              <a:gd name="connsiteY3" fmla="*/ 2374711 h 5773003"/>
              <a:gd name="connsiteX4" fmla="*/ 7178722 w 7410734"/>
              <a:gd name="connsiteY4" fmla="*/ 2483893 h 5773003"/>
              <a:gd name="connsiteX5" fmla="*/ 7410734 w 7410734"/>
              <a:gd name="connsiteY5" fmla="*/ 3766783 h 5773003"/>
              <a:gd name="connsiteX6" fmla="*/ 3084394 w 7410734"/>
              <a:gd name="connsiteY6" fmla="*/ 5773003 h 5773003"/>
              <a:gd name="connsiteX7" fmla="*/ 2688608 w 7410734"/>
              <a:gd name="connsiteY7" fmla="*/ 3493827 h 5773003"/>
              <a:gd name="connsiteX8" fmla="*/ 0 w 7410734"/>
              <a:gd name="connsiteY8" fmla="*/ 3343702 h 5773003"/>
              <a:gd name="connsiteX9" fmla="*/ 423080 w 7410734"/>
              <a:gd name="connsiteY9" fmla="*/ 1419368 h 5773003"/>
              <a:gd name="connsiteX10" fmla="*/ 81886 w 7410734"/>
              <a:gd name="connsiteY10" fmla="*/ 1282890 h 5773003"/>
              <a:gd name="connsiteX11" fmla="*/ 1078173 w 7410734"/>
              <a:gd name="connsiteY11" fmla="*/ 327547 h 5773003"/>
              <a:gd name="connsiteX12" fmla="*/ 3179928 w 7410734"/>
              <a:gd name="connsiteY12" fmla="*/ 0 h 577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0734" h="5773003">
                <a:moveTo>
                  <a:pt x="3179928" y="0"/>
                </a:moveTo>
                <a:lnTo>
                  <a:pt x="3603008" y="1323833"/>
                </a:lnTo>
                <a:lnTo>
                  <a:pt x="6359856" y="846162"/>
                </a:lnTo>
                <a:lnTo>
                  <a:pt x="6359856" y="2374711"/>
                </a:lnTo>
                <a:lnTo>
                  <a:pt x="7178722" y="2483893"/>
                </a:lnTo>
                <a:lnTo>
                  <a:pt x="7410734" y="3766783"/>
                </a:lnTo>
                <a:lnTo>
                  <a:pt x="3084394" y="5773003"/>
                </a:lnTo>
                <a:lnTo>
                  <a:pt x="2688608" y="3493827"/>
                </a:lnTo>
                <a:lnTo>
                  <a:pt x="0" y="3343702"/>
                </a:lnTo>
                <a:lnTo>
                  <a:pt x="423080" y="1419368"/>
                </a:lnTo>
                <a:lnTo>
                  <a:pt x="81886" y="1282890"/>
                </a:lnTo>
                <a:lnTo>
                  <a:pt x="1078173" y="327547"/>
                </a:lnTo>
                <a:lnTo>
                  <a:pt x="3179928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69963" y="1081088"/>
            <a:ext cx="2565400" cy="676275"/>
          </a:xfrm>
          <a:custGeom>
            <a:avLst/>
            <a:gdLst>
              <a:gd name="connsiteX0" fmla="*/ 0 w 2565070"/>
              <a:gd name="connsiteY0" fmla="*/ 629392 h 676893"/>
              <a:gd name="connsiteX1" fmla="*/ 356260 w 2565070"/>
              <a:gd name="connsiteY1" fmla="*/ 201880 h 676893"/>
              <a:gd name="connsiteX2" fmla="*/ 2434441 w 2565070"/>
              <a:gd name="connsiteY2" fmla="*/ 0 h 676893"/>
              <a:gd name="connsiteX3" fmla="*/ 2565070 w 2565070"/>
              <a:gd name="connsiteY3" fmla="*/ 676893 h 676893"/>
              <a:gd name="connsiteX4" fmla="*/ 0 w 2565070"/>
              <a:gd name="connsiteY4" fmla="*/ 629392 h 67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070" h="676893">
                <a:moveTo>
                  <a:pt x="0" y="629392"/>
                </a:moveTo>
                <a:lnTo>
                  <a:pt x="356260" y="201880"/>
                </a:lnTo>
                <a:lnTo>
                  <a:pt x="2434441" y="0"/>
                </a:lnTo>
                <a:lnTo>
                  <a:pt x="2565070" y="676893"/>
                </a:lnTo>
                <a:lnTo>
                  <a:pt x="0" y="629392"/>
                </a:lnTo>
                <a:close/>
              </a:path>
            </a:pathLst>
          </a:custGeom>
          <a:solidFill>
            <a:srgbClr val="EF1D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748088" y="1924050"/>
            <a:ext cx="2755900" cy="842963"/>
          </a:xfrm>
          <a:custGeom>
            <a:avLst/>
            <a:gdLst>
              <a:gd name="connsiteX0" fmla="*/ 249382 w 2755075"/>
              <a:gd name="connsiteY0" fmla="*/ 439387 h 843148"/>
              <a:gd name="connsiteX1" fmla="*/ 261257 w 2755075"/>
              <a:gd name="connsiteY1" fmla="*/ 653142 h 843148"/>
              <a:gd name="connsiteX2" fmla="*/ 11875 w 2755075"/>
              <a:gd name="connsiteY2" fmla="*/ 641267 h 843148"/>
              <a:gd name="connsiteX3" fmla="*/ 0 w 2755075"/>
              <a:gd name="connsiteY3" fmla="*/ 783771 h 843148"/>
              <a:gd name="connsiteX4" fmla="*/ 249382 w 2755075"/>
              <a:gd name="connsiteY4" fmla="*/ 783771 h 843148"/>
              <a:gd name="connsiteX5" fmla="*/ 249382 w 2755075"/>
              <a:gd name="connsiteY5" fmla="*/ 843148 h 843148"/>
              <a:gd name="connsiteX6" fmla="*/ 2755075 w 2755075"/>
              <a:gd name="connsiteY6" fmla="*/ 688768 h 843148"/>
              <a:gd name="connsiteX7" fmla="*/ 2731325 w 2755075"/>
              <a:gd name="connsiteY7" fmla="*/ 0 h 843148"/>
              <a:gd name="connsiteX8" fmla="*/ 249382 w 2755075"/>
              <a:gd name="connsiteY8" fmla="*/ 439387 h 84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5075" h="843148">
                <a:moveTo>
                  <a:pt x="249382" y="439387"/>
                </a:moveTo>
                <a:lnTo>
                  <a:pt x="261257" y="653142"/>
                </a:lnTo>
                <a:lnTo>
                  <a:pt x="11875" y="641267"/>
                </a:lnTo>
                <a:lnTo>
                  <a:pt x="0" y="783771"/>
                </a:lnTo>
                <a:lnTo>
                  <a:pt x="249382" y="783771"/>
                </a:lnTo>
                <a:lnTo>
                  <a:pt x="249382" y="843148"/>
                </a:lnTo>
                <a:lnTo>
                  <a:pt x="2755075" y="688768"/>
                </a:lnTo>
                <a:lnTo>
                  <a:pt x="2731325" y="0"/>
                </a:lnTo>
                <a:lnTo>
                  <a:pt x="249382" y="439387"/>
                </a:lnTo>
                <a:close/>
              </a:path>
            </a:pathLst>
          </a:custGeom>
          <a:solidFill>
            <a:srgbClr val="EF1D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695950" y="2671763"/>
            <a:ext cx="760413" cy="1770062"/>
          </a:xfrm>
          <a:custGeom>
            <a:avLst/>
            <a:gdLst>
              <a:gd name="connsiteX0" fmla="*/ 391886 w 760021"/>
              <a:gd name="connsiteY0" fmla="*/ 1769423 h 1769423"/>
              <a:gd name="connsiteX1" fmla="*/ 59377 w 760021"/>
              <a:gd name="connsiteY1" fmla="*/ 510639 h 1769423"/>
              <a:gd name="connsiteX2" fmla="*/ 0 w 760021"/>
              <a:gd name="connsiteY2" fmla="*/ 35626 h 1769423"/>
              <a:gd name="connsiteX3" fmla="*/ 760021 w 760021"/>
              <a:gd name="connsiteY3" fmla="*/ 0 h 1769423"/>
              <a:gd name="connsiteX4" fmla="*/ 760021 w 760021"/>
              <a:gd name="connsiteY4" fmla="*/ 1733797 h 1769423"/>
              <a:gd name="connsiteX5" fmla="*/ 391886 w 760021"/>
              <a:gd name="connsiteY5" fmla="*/ 1769423 h 176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021" h="1769423">
                <a:moveTo>
                  <a:pt x="391886" y="1769423"/>
                </a:moveTo>
                <a:lnTo>
                  <a:pt x="59377" y="510639"/>
                </a:lnTo>
                <a:lnTo>
                  <a:pt x="0" y="35626"/>
                </a:lnTo>
                <a:lnTo>
                  <a:pt x="760021" y="0"/>
                </a:lnTo>
                <a:lnTo>
                  <a:pt x="760021" y="1733797"/>
                </a:lnTo>
                <a:lnTo>
                  <a:pt x="391886" y="1769423"/>
                </a:lnTo>
                <a:close/>
              </a:path>
            </a:pathLst>
          </a:custGeom>
          <a:solidFill>
            <a:srgbClr val="EF1D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30225" y="1876425"/>
            <a:ext cx="3146425" cy="2292350"/>
          </a:xfrm>
          <a:custGeom>
            <a:avLst/>
            <a:gdLst>
              <a:gd name="connsiteX0" fmla="*/ 415636 w 3146961"/>
              <a:gd name="connsiteY0" fmla="*/ 0 h 2291938"/>
              <a:gd name="connsiteX1" fmla="*/ 0 w 3146961"/>
              <a:gd name="connsiteY1" fmla="*/ 2113808 h 2291938"/>
              <a:gd name="connsiteX2" fmla="*/ 3028208 w 3146961"/>
              <a:gd name="connsiteY2" fmla="*/ 2291938 h 2291938"/>
              <a:gd name="connsiteX3" fmla="*/ 3146961 w 3146961"/>
              <a:gd name="connsiteY3" fmla="*/ 261257 h 2291938"/>
              <a:gd name="connsiteX4" fmla="*/ 415636 w 3146961"/>
              <a:gd name="connsiteY4" fmla="*/ 0 h 229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6961" h="2291938">
                <a:moveTo>
                  <a:pt x="415636" y="0"/>
                </a:moveTo>
                <a:lnTo>
                  <a:pt x="0" y="2113808"/>
                </a:lnTo>
                <a:lnTo>
                  <a:pt x="3028208" y="2291938"/>
                </a:lnTo>
                <a:lnTo>
                  <a:pt x="3146961" y="261257"/>
                </a:lnTo>
                <a:lnTo>
                  <a:pt x="415636" y="0"/>
                </a:lnTo>
                <a:close/>
              </a:path>
            </a:pathLst>
          </a:custGeom>
          <a:solidFill>
            <a:srgbClr val="2598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784600" y="2825750"/>
            <a:ext cx="2184400" cy="1735138"/>
          </a:xfrm>
          <a:custGeom>
            <a:avLst/>
            <a:gdLst>
              <a:gd name="connsiteX0" fmla="*/ 71252 w 2185060"/>
              <a:gd name="connsiteY0" fmla="*/ 0 h 1733798"/>
              <a:gd name="connsiteX1" fmla="*/ 1757548 w 2185060"/>
              <a:gd name="connsiteY1" fmla="*/ 0 h 1733798"/>
              <a:gd name="connsiteX2" fmla="*/ 2185060 w 2185060"/>
              <a:gd name="connsiteY2" fmla="*/ 1698172 h 1733798"/>
              <a:gd name="connsiteX3" fmla="*/ 0 w 2185060"/>
              <a:gd name="connsiteY3" fmla="*/ 1733798 h 1733798"/>
              <a:gd name="connsiteX4" fmla="*/ 71252 w 2185060"/>
              <a:gd name="connsiteY4" fmla="*/ 0 h 173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5060" h="1733798">
                <a:moveTo>
                  <a:pt x="71252" y="0"/>
                </a:moveTo>
                <a:lnTo>
                  <a:pt x="1757548" y="0"/>
                </a:lnTo>
                <a:lnTo>
                  <a:pt x="2185060" y="1698172"/>
                </a:lnTo>
                <a:lnTo>
                  <a:pt x="0" y="1733798"/>
                </a:lnTo>
                <a:lnTo>
                  <a:pt x="71252" y="0"/>
                </a:lnTo>
                <a:close/>
              </a:path>
            </a:pathLst>
          </a:custGeom>
          <a:solidFill>
            <a:srgbClr val="2598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982913" y="4518025"/>
            <a:ext cx="3549650" cy="2114550"/>
          </a:xfrm>
          <a:custGeom>
            <a:avLst/>
            <a:gdLst>
              <a:gd name="connsiteX0" fmla="*/ 3480179 w 3548418"/>
              <a:gd name="connsiteY0" fmla="*/ 0 h 2115403"/>
              <a:gd name="connsiteX1" fmla="*/ 0 w 3548418"/>
              <a:gd name="connsiteY1" fmla="*/ 150125 h 2115403"/>
              <a:gd name="connsiteX2" fmla="*/ 341194 w 3548418"/>
              <a:gd name="connsiteY2" fmla="*/ 2115403 h 2115403"/>
              <a:gd name="connsiteX3" fmla="*/ 3548418 w 3548418"/>
              <a:gd name="connsiteY3" fmla="*/ 641445 h 2115403"/>
              <a:gd name="connsiteX4" fmla="*/ 3480179 w 3548418"/>
              <a:gd name="connsiteY4" fmla="*/ 0 h 211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8418" h="2115403">
                <a:moveTo>
                  <a:pt x="3480179" y="0"/>
                </a:moveTo>
                <a:lnTo>
                  <a:pt x="0" y="150125"/>
                </a:lnTo>
                <a:lnTo>
                  <a:pt x="341194" y="2115403"/>
                </a:lnTo>
                <a:lnTo>
                  <a:pt x="3548418" y="641445"/>
                </a:lnTo>
                <a:lnTo>
                  <a:pt x="3480179" y="0"/>
                </a:lnTo>
                <a:close/>
              </a:path>
            </a:pathLst>
          </a:custGeom>
          <a:solidFill>
            <a:srgbClr val="009A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532563" y="3302000"/>
            <a:ext cx="1050925" cy="1693863"/>
          </a:xfrm>
          <a:custGeom>
            <a:avLst/>
            <a:gdLst>
              <a:gd name="connsiteX0" fmla="*/ 0 w 1050878"/>
              <a:gd name="connsiteY0" fmla="*/ 0 h 1692323"/>
              <a:gd name="connsiteX1" fmla="*/ 136478 w 1050878"/>
              <a:gd name="connsiteY1" fmla="*/ 1692323 h 1692323"/>
              <a:gd name="connsiteX2" fmla="*/ 1050878 w 1050878"/>
              <a:gd name="connsiteY2" fmla="*/ 1323833 h 1692323"/>
              <a:gd name="connsiteX3" fmla="*/ 832514 w 1050878"/>
              <a:gd name="connsiteY3" fmla="*/ 122830 h 1692323"/>
              <a:gd name="connsiteX4" fmla="*/ 0 w 1050878"/>
              <a:gd name="connsiteY4" fmla="*/ 0 h 169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878" h="1692323">
                <a:moveTo>
                  <a:pt x="0" y="0"/>
                </a:moveTo>
                <a:lnTo>
                  <a:pt x="136478" y="1692323"/>
                </a:lnTo>
                <a:lnTo>
                  <a:pt x="1050878" y="1323833"/>
                </a:lnTo>
                <a:lnTo>
                  <a:pt x="832514" y="122830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48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75" y="5632450"/>
            <a:ext cx="3835400" cy="11811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รูปภาพ 8" descr="122880562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37" y="714356"/>
            <a:ext cx="10715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effectLst>
            <a:glow rad="101600">
              <a:srgbClr val="FF000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th-TH" dirty="0" smtClean="0">
                <a:solidFill>
                  <a:schemeClr val="accent2">
                    <a:lumMod val="50000"/>
                  </a:schemeClr>
                </a:solidFill>
              </a:rPr>
              <a:t>การทำขยะเชื้อเพลิง </a:t>
            </a:r>
            <a:r>
              <a:rPr lang="th-TH" sz="36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2800" b="0" dirty="0" smtClean="0">
                <a:solidFill>
                  <a:schemeClr val="accent2">
                    <a:lumMod val="50000"/>
                  </a:schemeClr>
                </a:solidFill>
              </a:rPr>
              <a:t>Refuse Diverted  Fuel: RDF)</a:t>
            </a:r>
            <a:endParaRPr lang="th-TH" sz="36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ตัวยึดเนื้อหา 3" descr="IMG_09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33578" y="1214422"/>
            <a:ext cx="2781826" cy="2086369"/>
          </a:xfrm>
        </p:spPr>
      </p:pic>
      <p:pic>
        <p:nvPicPr>
          <p:cNvPr id="6" name="รูปภาพ 5" descr="IMG_09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42" y="1714488"/>
            <a:ext cx="2857520" cy="2143140"/>
          </a:xfrm>
          <a:prstGeom prst="rect">
            <a:avLst/>
          </a:prstGeom>
        </p:spPr>
      </p:pic>
      <p:pic>
        <p:nvPicPr>
          <p:cNvPr id="7" name="รูปภาพ 6" descr="IMG_09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357694"/>
            <a:ext cx="2786050" cy="2089538"/>
          </a:xfrm>
          <a:prstGeom prst="rect">
            <a:avLst/>
          </a:prstGeom>
        </p:spPr>
      </p:pic>
      <p:pic>
        <p:nvPicPr>
          <p:cNvPr id="8" name="รูปภาพ 7" descr="IMG_09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4429132"/>
            <a:ext cx="2714612" cy="2035959"/>
          </a:xfrm>
          <a:prstGeom prst="rect">
            <a:avLst/>
          </a:prstGeom>
        </p:spPr>
      </p:pic>
      <p:pic>
        <p:nvPicPr>
          <p:cNvPr id="9" name="รูปภาพ 8" descr="IMG_09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82" y="3571876"/>
            <a:ext cx="2571736" cy="1928801"/>
          </a:xfrm>
          <a:prstGeom prst="rect">
            <a:avLst/>
          </a:prstGeom>
        </p:spPr>
      </p:pic>
      <p:pic>
        <p:nvPicPr>
          <p:cNvPr id="10" name="รูปภาพ 8" descr="1228805620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142984"/>
            <a:ext cx="10715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ลูกศรเชื่อมต่อแบบตรง 15"/>
          <p:cNvCxnSpPr>
            <a:stCxn id="4" idx="1"/>
          </p:cNvCxnSpPr>
          <p:nvPr/>
        </p:nvCxnSpPr>
        <p:spPr>
          <a:xfrm rot="10800000" flipV="1">
            <a:off x="5500694" y="2257606"/>
            <a:ext cx="432884" cy="283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รูปร่าง 17"/>
          <p:cNvCxnSpPr>
            <a:stCxn id="6" idx="1"/>
            <a:endCxn id="7" idx="0"/>
          </p:cNvCxnSpPr>
          <p:nvPr/>
        </p:nvCxnSpPr>
        <p:spPr>
          <a:xfrm rot="10800000" flipV="1">
            <a:off x="1607308" y="2786058"/>
            <a:ext cx="1035835" cy="1571636"/>
          </a:xfrm>
          <a:prstGeom prst="bent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>
            <a:stCxn id="7" idx="3"/>
            <a:endCxn id="8" idx="1"/>
          </p:cNvCxnSpPr>
          <p:nvPr/>
        </p:nvCxnSpPr>
        <p:spPr>
          <a:xfrm>
            <a:off x="3000332" y="5402463"/>
            <a:ext cx="428660" cy="446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รูปร่าง 21"/>
          <p:cNvCxnSpPr>
            <a:stCxn id="8" idx="0"/>
          </p:cNvCxnSpPr>
          <p:nvPr/>
        </p:nvCxnSpPr>
        <p:spPr>
          <a:xfrm rot="5400000" flipH="1" flipV="1">
            <a:off x="5429248" y="3500430"/>
            <a:ext cx="285752" cy="1571652"/>
          </a:xfrm>
          <a:prstGeom prst="bent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/>
              <a:t>ผลิตภัณฑ์</a:t>
            </a:r>
            <a:endParaRPr lang="th-TH" dirty="0"/>
          </a:p>
        </p:txBody>
      </p:sp>
      <p:pic>
        <p:nvPicPr>
          <p:cNvPr id="4" name="ตัวยึดเนื้อหา 3" descr="IMG_09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33930" y="214290"/>
            <a:ext cx="4152912" cy="3114684"/>
          </a:xfrm>
        </p:spPr>
      </p:pic>
      <p:pic>
        <p:nvPicPr>
          <p:cNvPr id="5" name="รูปภาพ 4" descr="IMG_09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2786058"/>
            <a:ext cx="4024341" cy="30182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/>
              <a:t>สิ่งที่จะทำในอนาคต</a:t>
            </a:r>
            <a:endParaRPr lang="th-TH" dirty="0"/>
          </a:p>
        </p:txBody>
      </p:sp>
      <p:pic>
        <p:nvPicPr>
          <p:cNvPr id="4" name="ตัวยึดเนื้อหา 3" descr="IMG_09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6553574">
            <a:off x="3556900" y="1505144"/>
            <a:ext cx="5203889" cy="3902917"/>
          </a:xfrm>
        </p:spPr>
      </p:pic>
      <p:sp>
        <p:nvSpPr>
          <p:cNvPr id="5" name="TextBox 4"/>
          <p:cNvSpPr txBox="1"/>
          <p:nvPr/>
        </p:nvSpPr>
        <p:spPr>
          <a:xfrm>
            <a:off x="642910" y="1714488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การหาค่าความชื้นและการปนเปื้อน ของกองขยะ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795310" y="3071810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การหาค่าความชื้นและการปนเปื้อน ของ </a:t>
            </a:r>
            <a:r>
              <a:rPr lang="en-US" dirty="0" smtClean="0"/>
              <a:t>RDF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500570"/>
            <a:ext cx="2786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การหาค่าความชื้น การปนเปื้อน และค่าความร้อน ของขยะขนาดน้อย 10 </a:t>
            </a:r>
            <a:r>
              <a:rPr lang="th-TH" dirty="0" err="1" smtClean="0"/>
              <a:t>มม</a:t>
            </a:r>
            <a:endParaRPr lang="th-TH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20" y="2500306"/>
            <a:ext cx="8229600" cy="1143000"/>
          </a:xfrm>
        </p:spPr>
        <p:txBody>
          <a:bodyPr/>
          <a:lstStyle/>
          <a:p>
            <a:r>
              <a:rPr lang="en-US" smtClean="0"/>
              <a:t>THANK YOU</a:t>
            </a:r>
            <a:endParaRPr lang="th-T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571480"/>
            <a:ext cx="8915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6000" b="1" dirty="0">
                <a:solidFill>
                  <a:srgbClr val="FF3300"/>
                </a:solidFill>
                <a:latin typeface="Cordia New" pitchFamily="34" charset="-34"/>
                <a:cs typeface="Angsana New" pitchFamily="18" charset="-34"/>
              </a:rPr>
              <a:t>สถานกำจัดมูลฝอย</a:t>
            </a:r>
            <a:endParaRPr lang="th-TH" sz="6000" b="1" dirty="0">
              <a:latin typeface="Cordia New" pitchFamily="34" charset="-34"/>
              <a:cs typeface="Angsana New" pitchFamily="18" charset="-34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3850" y="2284295"/>
            <a:ext cx="84963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de-DE" sz="3600" b="1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de-DE" sz="3200" b="1" dirty="0">
                <a:solidFill>
                  <a:srgbClr val="FFFF00"/>
                </a:solidFill>
                <a:latin typeface="Tahoma" pitchFamily="34" charset="0"/>
              </a:rPr>
              <a:t>เปิดใช้งานตั้งแต่ปี พ.ศ. 2542 </a:t>
            </a:r>
            <a:r>
              <a:rPr lang="th-TH" sz="3200" b="1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de-DE" sz="3200" b="1" dirty="0">
                <a:solidFill>
                  <a:srgbClr val="FFFF00"/>
                </a:solidFill>
                <a:latin typeface="Tahoma" pitchFamily="34" charset="0"/>
              </a:rPr>
              <a:t>มีเนื้อที่ </a:t>
            </a:r>
            <a:r>
              <a:rPr lang="th-TH" sz="3200" b="1" dirty="0">
                <a:solidFill>
                  <a:srgbClr val="FFFF00"/>
                </a:solidFill>
                <a:latin typeface="Tahoma" pitchFamily="34" charset="0"/>
              </a:rPr>
              <a:t>      </a:t>
            </a:r>
            <a:r>
              <a:rPr lang="de-DE" sz="3200" b="1" dirty="0">
                <a:solidFill>
                  <a:srgbClr val="FFFF00"/>
                </a:solidFill>
                <a:latin typeface="Tahoma" pitchFamily="34" charset="0"/>
              </a:rPr>
              <a:t>230 ไร่</a:t>
            </a:r>
          </a:p>
          <a:p>
            <a:pPr eaLnBrk="0" hangingPunct="0">
              <a:buFontTx/>
              <a:buChar char="•"/>
            </a:pPr>
            <a:r>
              <a:rPr lang="de-DE" sz="3200" b="1" dirty="0">
                <a:solidFill>
                  <a:srgbClr val="FFFF00"/>
                </a:solidFill>
                <a:latin typeface="Tahoma" pitchFamily="34" charset="0"/>
              </a:rPr>
              <a:t> ห่างจากเขตตัวเมืองประมาณ </a:t>
            </a:r>
            <a:r>
              <a:rPr lang="de-DE" sz="3200" b="1" dirty="0" smtClean="0">
                <a:solidFill>
                  <a:srgbClr val="FFFF00"/>
                </a:solidFill>
                <a:latin typeface="Tahoma" pitchFamily="34" charset="0"/>
              </a:rPr>
              <a:t>38 </a:t>
            </a:r>
            <a:r>
              <a:rPr lang="de-DE" sz="3200" b="1" dirty="0">
                <a:solidFill>
                  <a:srgbClr val="FFFF00"/>
                </a:solidFill>
                <a:latin typeface="Tahoma" pitchFamily="34" charset="0"/>
              </a:rPr>
              <a:t>กิโลเมตร</a:t>
            </a:r>
          </a:p>
          <a:p>
            <a:pPr eaLnBrk="0" hangingPunct="0">
              <a:buFontTx/>
              <a:buChar char="•"/>
            </a:pPr>
            <a:r>
              <a:rPr lang="de-DE" sz="3200" b="1" dirty="0">
                <a:solidFill>
                  <a:srgbClr val="FFFF00"/>
                </a:solidFill>
                <a:latin typeface="Tahoma" pitchFamily="34" charset="0"/>
              </a:rPr>
              <a:t> แบ่งเป็น 2 ระยะ ระยะที่ 1 </a:t>
            </a:r>
            <a:r>
              <a:rPr lang="de-DE" sz="3200" b="1" dirty="0" smtClean="0">
                <a:solidFill>
                  <a:srgbClr val="FFFF00"/>
                </a:solidFill>
                <a:latin typeface="Tahoma" pitchFamily="34" charset="0"/>
              </a:rPr>
              <a:t>แบ่ง</a:t>
            </a:r>
            <a:r>
              <a:rPr lang="de-DE" sz="3200" b="1" dirty="0">
                <a:solidFill>
                  <a:srgbClr val="FFFF00"/>
                </a:solidFill>
                <a:latin typeface="Tahoma" pitchFamily="34" charset="0"/>
              </a:rPr>
              <a:t>ออกเป็น 100 </a:t>
            </a:r>
            <a:r>
              <a:rPr lang="en-US" sz="3200" b="1" dirty="0">
                <a:solidFill>
                  <a:srgbClr val="FFFF00"/>
                </a:solidFill>
                <a:latin typeface="Tahoma" pitchFamily="34" charset="0"/>
              </a:rPr>
              <a:t>x 100 </a:t>
            </a:r>
            <a:r>
              <a:rPr lang="de-DE" sz="3200" b="1" dirty="0">
                <a:solidFill>
                  <a:srgbClr val="FFFF00"/>
                </a:solidFill>
                <a:latin typeface="Tahoma" pitchFamily="34" charset="0"/>
              </a:rPr>
              <a:t>ม</a:t>
            </a:r>
          </a:p>
          <a:p>
            <a:pPr eaLnBrk="0" hangingPunct="0">
              <a:buFontTx/>
              <a:buChar char="•"/>
            </a:pPr>
            <a:r>
              <a:rPr lang="de-DE" sz="3200" b="1" dirty="0">
                <a:solidFill>
                  <a:srgbClr val="FFFF00"/>
                </a:solidFill>
                <a:latin typeface="Tahoma" pitchFamily="34" charset="0"/>
              </a:rPr>
              <a:t> เป็นบริเวณที่น้ำท่วมไม่ถึง</a:t>
            </a:r>
          </a:p>
          <a:p>
            <a:pPr eaLnBrk="0" hangingPunct="0">
              <a:buFontTx/>
              <a:buChar char="•"/>
            </a:pPr>
            <a:r>
              <a:rPr lang="de-DE" sz="3200" b="1" dirty="0">
                <a:solidFill>
                  <a:srgbClr val="FFFF00"/>
                </a:solidFill>
                <a:latin typeface="Tahoma" pitchFamily="34" charset="0"/>
              </a:rPr>
              <a:t> มีบ่อรวบรวมน้ำชะขยะ และน้ำฝน</a:t>
            </a:r>
          </a:p>
          <a:p>
            <a:pPr eaLnBrk="0" hangingPunct="0">
              <a:buFontTx/>
              <a:buChar char="•"/>
            </a:pPr>
            <a:r>
              <a:rPr lang="de-DE" sz="3200" b="1" dirty="0">
                <a:solidFill>
                  <a:srgbClr val="FFFF00"/>
                </a:solidFill>
                <a:latin typeface="Tahoma" pitchFamily="34" charset="0"/>
              </a:rPr>
              <a:t> อายุการใช้งานของบ่อฝังกลบ </a:t>
            </a:r>
            <a:r>
              <a:rPr lang="de-DE" sz="3200" b="1" dirty="0" smtClean="0">
                <a:solidFill>
                  <a:srgbClr val="FFFF00"/>
                </a:solidFill>
                <a:latin typeface="Tahoma" pitchFamily="34" charset="0"/>
              </a:rPr>
              <a:t>15- </a:t>
            </a:r>
            <a:r>
              <a:rPr lang="de-DE" sz="3200" b="1" dirty="0">
                <a:solidFill>
                  <a:srgbClr val="FFFF00"/>
                </a:solidFill>
                <a:latin typeface="Tahoma" pitchFamily="34" charset="0"/>
              </a:rPr>
              <a:t>20 ปี โดยประมาณ</a:t>
            </a:r>
          </a:p>
          <a:p>
            <a:pPr eaLnBrk="0" hangingPunct="0"/>
            <a:endParaRPr lang="de-DE" sz="3600" b="1" dirty="0">
              <a:solidFill>
                <a:srgbClr val="FFFF00"/>
              </a:solidFill>
              <a:latin typeface="Tahoma" pitchFamily="34" charset="0"/>
            </a:endParaRPr>
          </a:p>
          <a:p>
            <a:pPr eaLnBrk="0" hangingPunct="0"/>
            <a:endParaRPr lang="de-DE" sz="3600" b="1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/>
          <a:lstStyle/>
          <a:p>
            <a:pPr algn="l"/>
            <a:r>
              <a:rPr lang="th-TH" dirty="0" smtClean="0"/>
              <a:t>เริ่มดำเนินการ ปี 2542-56 (ระยะเวลา 14 ปี)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r>
              <a:rPr lang="th-TH" dirty="0" smtClean="0"/>
              <a:t>ปริมาณขยะที่เข้า จำนวน ประมาณ 500,000 ตัน</a:t>
            </a:r>
          </a:p>
          <a:p>
            <a:r>
              <a:rPr lang="th-TH" dirty="0" smtClean="0"/>
              <a:t>พื้นที่ใช้ในการดำเนินการประมาณ 65 ไร่ จาก 230 ไร่</a:t>
            </a:r>
          </a:p>
          <a:p>
            <a:r>
              <a:rPr lang="en-US" dirty="0" smtClean="0"/>
              <a:t>Phase I : </a:t>
            </a:r>
            <a:r>
              <a:rPr lang="th-TH" dirty="0" smtClean="0"/>
              <a:t>ปี 1 </a:t>
            </a:r>
            <a:r>
              <a:rPr lang="en-US" dirty="0" smtClean="0"/>
              <a:t>Cell 1 : Sanitary Landfill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 </a:t>
            </a:r>
            <a:r>
              <a:rPr lang="th-TH" dirty="0" smtClean="0"/>
              <a:t>ปี 2-6 </a:t>
            </a:r>
            <a:r>
              <a:rPr lang="en-US" dirty="0" smtClean="0"/>
              <a:t>Cell 2 : Thin Layer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th-TH" dirty="0" smtClean="0"/>
              <a:t>ปี 7-ปัจจุบัน </a:t>
            </a:r>
            <a:r>
              <a:rPr lang="en-US" dirty="0" smtClean="0"/>
              <a:t>Cell 3-4 &amp; Phase II: </a:t>
            </a:r>
            <a:r>
              <a:rPr lang="en-US" dirty="0" err="1" smtClean="0"/>
              <a:t>MBT+Thinlayer</a:t>
            </a:r>
            <a:r>
              <a:rPr lang="en-US" dirty="0" smtClean="0"/>
              <a:t>		</a:t>
            </a:r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14282" y="1989138"/>
            <a:ext cx="8429684" cy="236988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4800" b="1" dirty="0" smtClean="0">
                <a:solidFill>
                  <a:srgbClr val="FFFF00"/>
                </a:solidFill>
                <a:latin typeface="Tahoma" pitchFamily="34" charset="0"/>
              </a:rPr>
              <a:t>การ</a:t>
            </a:r>
            <a:r>
              <a:rPr lang="th-TH" sz="4800" b="1" dirty="0">
                <a:solidFill>
                  <a:srgbClr val="FFFF00"/>
                </a:solidFill>
                <a:latin typeface="Tahoma" pitchFamily="34" charset="0"/>
              </a:rPr>
              <a:t>บำบัดขยะโดย</a:t>
            </a:r>
            <a:r>
              <a:rPr lang="th-TH" sz="4800" b="1" dirty="0" smtClean="0">
                <a:solidFill>
                  <a:srgbClr val="FFFF00"/>
                </a:solidFill>
                <a:latin typeface="Tahoma" pitchFamily="34" charset="0"/>
              </a:rPr>
              <a:t>กรรมวิธีเชิงกล </a:t>
            </a:r>
            <a:r>
              <a:rPr lang="th-TH" sz="4800" b="1" dirty="0">
                <a:solidFill>
                  <a:srgbClr val="FFFF00"/>
                </a:solidFill>
                <a:latin typeface="Tahoma" pitchFamily="34" charset="0"/>
              </a:rPr>
              <a:t>– ชีวภาพ </a:t>
            </a:r>
            <a:endParaRPr lang="th-TH" sz="4800" b="1" dirty="0" smtClean="0">
              <a:solidFill>
                <a:srgbClr val="FFFF00"/>
              </a:solidFill>
              <a:latin typeface="Tahom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th-TH" sz="4000" b="1" dirty="0" smtClean="0">
                <a:solidFill>
                  <a:srgbClr val="FFFF00"/>
                </a:solidFill>
                <a:latin typeface="Tahoma" pitchFamily="34" charset="0"/>
              </a:rPr>
              <a:t>(</a:t>
            </a:r>
            <a:r>
              <a:rPr lang="en-US" sz="4000" b="1" dirty="0" smtClean="0">
                <a:solidFill>
                  <a:srgbClr val="FFFF00"/>
                </a:solidFill>
                <a:latin typeface="Tahoma" pitchFamily="34" charset="0"/>
              </a:rPr>
              <a:t>Mechanical Biological Waste Treatment: MBT</a:t>
            </a:r>
            <a:r>
              <a:rPr lang="en-US" sz="4000" b="1" dirty="0">
                <a:solidFill>
                  <a:srgbClr val="FFFF00"/>
                </a:solidFill>
                <a:latin typeface="Tahoma" pitchFamily="34" charset="0"/>
              </a:rPr>
              <a:t>)</a:t>
            </a:r>
            <a:endParaRPr lang="th-TH" sz="4000" b="1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28605"/>
            <a:ext cx="804335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aberAMBRA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514350"/>
            <a:ext cx="1150938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395288" y="1196975"/>
            <a:ext cx="7848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82600"/>
            <a:ext cx="504031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693863"/>
            <a:ext cx="72009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55" y="-15875"/>
            <a:ext cx="7985125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243193">
            <a:off x="2571750" y="1571625"/>
            <a:ext cx="571500" cy="12144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 rot="243193">
            <a:off x="1938338" y="1511300"/>
            <a:ext cx="334962" cy="3683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 rot="243193">
            <a:off x="3255963" y="1685925"/>
            <a:ext cx="1243012" cy="121443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Cell 2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 rot="243193">
            <a:off x="3190875" y="2900363"/>
            <a:ext cx="1243013" cy="10287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Cell 1</a:t>
            </a:r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 rot="243193">
            <a:off x="2524125" y="2879725"/>
            <a:ext cx="585788" cy="9794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 rot="243193">
            <a:off x="1857375" y="2814638"/>
            <a:ext cx="641350" cy="979487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  <a:endParaRPr lang="th-TH" dirty="0"/>
          </a:p>
        </p:txBody>
      </p:sp>
      <p:sp>
        <p:nvSpPr>
          <p:cNvPr id="9" name="Rectangle 8"/>
          <p:cNvSpPr/>
          <p:nvPr/>
        </p:nvSpPr>
        <p:spPr>
          <a:xfrm>
            <a:off x="4857750" y="2786063"/>
            <a:ext cx="1928813" cy="1571625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11" name="Straight Connector 10"/>
          <p:cNvCxnSpPr>
            <a:stCxn id="9" idx="1"/>
            <a:endCxn id="9" idx="3"/>
          </p:cNvCxnSpPr>
          <p:nvPr/>
        </p:nvCxnSpPr>
        <p:spPr>
          <a:xfrm rot="10800000" flipH="1">
            <a:off x="4857750" y="3571875"/>
            <a:ext cx="192881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57750" y="3143250"/>
            <a:ext cx="192881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857750" y="4000500"/>
            <a:ext cx="192881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72063" y="3214688"/>
            <a:ext cx="1643062" cy="2857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7" name="Rectangle 26"/>
          <p:cNvSpPr/>
          <p:nvPr/>
        </p:nvSpPr>
        <p:spPr>
          <a:xfrm>
            <a:off x="5072063" y="3643313"/>
            <a:ext cx="1643062" cy="2857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8" name="Rectangle 27"/>
          <p:cNvSpPr/>
          <p:nvPr/>
        </p:nvSpPr>
        <p:spPr>
          <a:xfrm>
            <a:off x="5072063" y="4071938"/>
            <a:ext cx="1643062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9" name="Rectangle 28"/>
          <p:cNvSpPr/>
          <p:nvPr/>
        </p:nvSpPr>
        <p:spPr>
          <a:xfrm>
            <a:off x="5072063" y="2857500"/>
            <a:ext cx="1643062" cy="2143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425" name="TextBox 29"/>
          <p:cNvSpPr txBox="1">
            <a:spLocks noChangeArrowheads="1"/>
          </p:cNvSpPr>
          <p:nvPr/>
        </p:nvSpPr>
        <p:spPr bwMode="auto">
          <a:xfrm>
            <a:off x="6215063" y="976313"/>
            <a:ext cx="2714625" cy="523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solidFill>
                  <a:srgbClr val="FFFF00"/>
                </a:solidFill>
              </a:rPr>
              <a:t>โครงการระยะที่ </a:t>
            </a:r>
            <a:r>
              <a:rPr lang="en-US">
                <a:solidFill>
                  <a:srgbClr val="FFFF00"/>
                </a:solidFill>
              </a:rPr>
              <a:t>2</a:t>
            </a:r>
            <a:endParaRPr lang="th-TH">
              <a:solidFill>
                <a:srgbClr val="FFFF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5250657" y="1750219"/>
            <a:ext cx="1214437" cy="7143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7" name="TextBox 32"/>
          <p:cNvSpPr txBox="1">
            <a:spLocks noChangeArrowheads="1"/>
          </p:cNvSpPr>
          <p:nvPr/>
        </p:nvSpPr>
        <p:spPr bwMode="auto">
          <a:xfrm>
            <a:off x="857250" y="4929188"/>
            <a:ext cx="2714625" cy="523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solidFill>
                  <a:srgbClr val="FFFF00"/>
                </a:solidFill>
              </a:rPr>
              <a:t>โครงการระยะที่ </a:t>
            </a:r>
            <a:r>
              <a:rPr lang="en-US">
                <a:solidFill>
                  <a:srgbClr val="FFFF00"/>
                </a:solidFill>
              </a:rPr>
              <a:t>1</a:t>
            </a:r>
            <a:endParaRPr lang="th-TH">
              <a:solidFill>
                <a:srgbClr val="FFFF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3321844" y="4179094"/>
            <a:ext cx="1000125" cy="5000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9" name="TextBox 36"/>
          <p:cNvSpPr txBox="1">
            <a:spLocks noChangeArrowheads="1"/>
          </p:cNvSpPr>
          <p:nvPr/>
        </p:nvSpPr>
        <p:spPr bwMode="auto">
          <a:xfrm>
            <a:off x="4857750" y="5691188"/>
            <a:ext cx="1643063" cy="523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solidFill>
                  <a:srgbClr val="FFFF00"/>
                </a:solidFill>
              </a:rPr>
              <a:t>สำนักงาน </a:t>
            </a:r>
          </a:p>
        </p:txBody>
      </p:sp>
      <p:sp>
        <p:nvSpPr>
          <p:cNvPr id="17431" name="TextBox 39"/>
          <p:cNvSpPr txBox="1">
            <a:spLocks noChangeArrowheads="1"/>
          </p:cNvSpPr>
          <p:nvPr/>
        </p:nvSpPr>
        <p:spPr bwMode="auto">
          <a:xfrm>
            <a:off x="2000250" y="2214563"/>
            <a:ext cx="1000125" cy="523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MBT</a:t>
            </a:r>
            <a:endParaRPr lang="th-TH">
              <a:solidFill>
                <a:srgbClr val="FFFF00"/>
              </a:solidFill>
            </a:endParaRPr>
          </a:p>
        </p:txBody>
      </p:sp>
      <p:sp>
        <p:nvSpPr>
          <p:cNvPr id="17432" name="TextBox 40"/>
          <p:cNvSpPr txBox="1">
            <a:spLocks noChangeArrowheads="1"/>
          </p:cNvSpPr>
          <p:nvPr/>
        </p:nvSpPr>
        <p:spPr bwMode="auto">
          <a:xfrm>
            <a:off x="7643813" y="1928813"/>
            <a:ext cx="1000125" cy="523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MBT</a:t>
            </a:r>
            <a:endParaRPr lang="th-TH">
              <a:solidFill>
                <a:srgbClr val="FFFF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500813" y="2714625"/>
            <a:ext cx="1428750" cy="857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4" name="TextBox 29"/>
          <p:cNvSpPr txBox="1">
            <a:spLocks noChangeArrowheads="1"/>
          </p:cNvSpPr>
          <p:nvPr/>
        </p:nvSpPr>
        <p:spPr bwMode="auto">
          <a:xfrm>
            <a:off x="5572125" y="214313"/>
            <a:ext cx="2714625" cy="523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solidFill>
                  <a:srgbClr val="FFFF00"/>
                </a:solidFill>
              </a:rPr>
              <a:t>โรงบำบัดน้ำเสีย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4429125" y="1214438"/>
            <a:ext cx="1643063" cy="6429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6" name="TextBox 33"/>
          <p:cNvSpPr txBox="1">
            <a:spLocks noChangeArrowheads="1"/>
          </p:cNvSpPr>
          <p:nvPr/>
        </p:nvSpPr>
        <p:spPr bwMode="auto">
          <a:xfrm>
            <a:off x="2428875" y="214313"/>
            <a:ext cx="2714625" cy="83099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dirty="0">
                <a:solidFill>
                  <a:srgbClr val="FFFF00"/>
                </a:solidFill>
              </a:rPr>
              <a:t>โรงผลิตน้ำมันจาก</a:t>
            </a:r>
            <a:r>
              <a:rPr lang="th-TH" sz="2400" dirty="0" smtClean="0">
                <a:solidFill>
                  <a:srgbClr val="FFFF00"/>
                </a:solidFill>
              </a:rPr>
              <a:t>พลาสติก</a:t>
            </a:r>
          </a:p>
          <a:p>
            <a:r>
              <a:rPr lang="th-TH" sz="2400" dirty="0" smtClean="0">
                <a:solidFill>
                  <a:srgbClr val="FFFF00"/>
                </a:solidFill>
              </a:rPr>
              <a:t>และผลิตขยะเชื้อเพลิง</a:t>
            </a:r>
            <a:r>
              <a:rPr lang="en-US" sz="2400" dirty="0" smtClean="0">
                <a:solidFill>
                  <a:srgbClr val="FFFF00"/>
                </a:solidFill>
              </a:rPr>
              <a:t>: </a:t>
            </a:r>
            <a:r>
              <a:rPr lang="en-US" sz="2000" dirty="0" smtClean="0">
                <a:solidFill>
                  <a:srgbClr val="FFFF00"/>
                </a:solidFill>
              </a:rPr>
              <a:t>RDF</a:t>
            </a:r>
            <a:endParaRPr lang="th-TH" sz="2400" dirty="0">
              <a:solidFill>
                <a:srgbClr val="FFFF00"/>
              </a:solidFill>
            </a:endParaRPr>
          </a:p>
        </p:txBody>
      </p:sp>
      <p:cxnSp>
        <p:nvCxnSpPr>
          <p:cNvPr id="37" name="Straight Arrow Connector 36"/>
          <p:cNvCxnSpPr>
            <a:endCxn id="4" idx="0"/>
          </p:cNvCxnSpPr>
          <p:nvPr/>
        </p:nvCxnSpPr>
        <p:spPr>
          <a:xfrm rot="5400000">
            <a:off x="1875631" y="958057"/>
            <a:ext cx="796925" cy="30956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SC092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370013"/>
            <a:ext cx="3071813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SCN18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3" y="4143375"/>
            <a:ext cx="309562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4575" y="1331913"/>
            <a:ext cx="314642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SC092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4125913"/>
            <a:ext cx="3214688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Line 5"/>
          <p:cNvSpPr>
            <a:spLocks noChangeShapeType="1"/>
          </p:cNvSpPr>
          <p:nvPr/>
        </p:nvSpPr>
        <p:spPr bwMode="auto">
          <a:xfrm>
            <a:off x="395288" y="1196975"/>
            <a:ext cx="7848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8439" name="Line 5"/>
          <p:cNvSpPr>
            <a:spLocks noChangeShapeType="1"/>
          </p:cNvSpPr>
          <p:nvPr/>
        </p:nvSpPr>
        <p:spPr bwMode="auto">
          <a:xfrm>
            <a:off x="517525" y="1196975"/>
            <a:ext cx="7848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18440" name="รูปภาพ 10" descr="1228805620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142875"/>
            <a:ext cx="10715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ปลายสุด">
  <a:themeElements>
    <a:clrScheme name="ปลายสุด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ปลายสุด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ปลายสุด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</TotalTime>
  <Words>678</Words>
  <Application>Microsoft Office PowerPoint</Application>
  <PresentationFormat>On-screen Show (4:3)</PresentationFormat>
  <Paragraphs>261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ปลายสุด</vt:lpstr>
      <vt:lpstr>Worksheet</vt:lpstr>
      <vt:lpstr>Chart</vt:lpstr>
      <vt:lpstr>การจัดการศูนย์กำจัดขยะ เทศบาลนครพิษณุโลก</vt:lpstr>
      <vt:lpstr>Slide 2</vt:lpstr>
      <vt:lpstr>Slide 3</vt:lpstr>
      <vt:lpstr>เริ่มดำเนินการ ปี 2542-56 (ระยะเวลา 14 ปี)</vt:lpstr>
      <vt:lpstr>Slide 5</vt:lpstr>
      <vt:lpstr>Slide 6</vt:lpstr>
      <vt:lpstr>Slide 7</vt:lpstr>
      <vt:lpstr>Slide 8</vt:lpstr>
      <vt:lpstr>Slide 9</vt:lpstr>
      <vt:lpstr>เหตุใดใช้เชิงกล-ชีวภาพ</vt:lpstr>
      <vt:lpstr>Estimated Lifetime of SLF</vt:lpstr>
      <vt:lpstr>Slide 12</vt:lpstr>
      <vt:lpstr>Slide 13</vt:lpstr>
      <vt:lpstr>Slide 14</vt:lpstr>
      <vt:lpstr>Slide 15</vt:lpstr>
      <vt:lpstr>Slide 16</vt:lpstr>
      <vt:lpstr>Heat values</vt:lpstr>
      <vt:lpstr>Slide 18</vt:lpstr>
      <vt:lpstr>ทำได้อย่างไร</vt:lpstr>
      <vt:lpstr>Slide 20</vt:lpstr>
      <vt:lpstr>การทำขยะเชื้อเพลิง (Refuse Diverted  Fuel: RDF)</vt:lpstr>
      <vt:lpstr>ผลิตภัณฑ์</vt:lpstr>
      <vt:lpstr>สิ่งที่จะทำในอนาคต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การจัดการศูนย์กำจัดขยะ เทศบาลนครพิษณุโลก</dc:title>
  <dc:creator>user</dc:creator>
  <cp:lastModifiedBy>pattaraporn.s</cp:lastModifiedBy>
  <cp:revision>8</cp:revision>
  <dcterms:created xsi:type="dcterms:W3CDTF">2013-11-11T12:17:14Z</dcterms:created>
  <dcterms:modified xsi:type="dcterms:W3CDTF">2013-11-21T10:21:38Z</dcterms:modified>
</cp:coreProperties>
</file>