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9" r:id="rId4"/>
    <p:sldId id="271" r:id="rId5"/>
    <p:sldId id="279" r:id="rId6"/>
    <p:sldId id="280" r:id="rId7"/>
    <p:sldId id="281" r:id="rId8"/>
    <p:sldId id="278" r:id="rId9"/>
    <p:sldId id="274" r:id="rId10"/>
    <p:sldId id="275" r:id="rId11"/>
    <p:sldId id="272" r:id="rId12"/>
    <p:sldId id="268" r:id="rId13"/>
    <p:sldId id="282" r:id="rId14"/>
    <p:sldId id="283" r:id="rId15"/>
    <p:sldId id="284" r:id="rId16"/>
    <p:sldId id="285" r:id="rId17"/>
    <p:sldId id="286" r:id="rId18"/>
    <p:sldId id="287" r:id="rId19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ลักษณะสีปานกลาง 2 - เน้น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ลักษณะ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 autoAdjust="0"/>
    <p:restoredTop sz="94624" autoAdjust="0"/>
  </p:normalViewPr>
  <p:slideViewPr>
    <p:cSldViewPr>
      <p:cViewPr>
        <p:scale>
          <a:sx n="66" d="100"/>
          <a:sy n="66" d="100"/>
        </p:scale>
        <p:origin x="-234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45503-734B-4CA0-B6B9-5ABD42F0AC89}" type="datetimeFigureOut">
              <a:rPr lang="th-TH" smtClean="0"/>
              <a:pPr/>
              <a:t>24/11/56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65AF3-AA37-4895-AE1F-9B352E08987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45503-734B-4CA0-B6B9-5ABD42F0AC89}" type="datetimeFigureOut">
              <a:rPr lang="th-TH" smtClean="0"/>
              <a:pPr/>
              <a:t>24/11/56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65AF3-AA37-4895-AE1F-9B352E08987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45503-734B-4CA0-B6B9-5ABD42F0AC89}" type="datetimeFigureOut">
              <a:rPr lang="th-TH" smtClean="0"/>
              <a:pPr/>
              <a:t>24/11/56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65AF3-AA37-4895-AE1F-9B352E08987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45503-734B-4CA0-B6B9-5ABD42F0AC89}" type="datetimeFigureOut">
              <a:rPr lang="th-TH" smtClean="0"/>
              <a:pPr/>
              <a:t>24/11/56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65AF3-AA37-4895-AE1F-9B352E08987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45503-734B-4CA0-B6B9-5ABD42F0AC89}" type="datetimeFigureOut">
              <a:rPr lang="th-TH" smtClean="0"/>
              <a:pPr/>
              <a:t>24/11/56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65AF3-AA37-4895-AE1F-9B352E08987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45503-734B-4CA0-B6B9-5ABD42F0AC89}" type="datetimeFigureOut">
              <a:rPr lang="th-TH" smtClean="0"/>
              <a:pPr/>
              <a:t>24/11/56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65AF3-AA37-4895-AE1F-9B352E08987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45503-734B-4CA0-B6B9-5ABD42F0AC89}" type="datetimeFigureOut">
              <a:rPr lang="th-TH" smtClean="0"/>
              <a:pPr/>
              <a:t>24/11/56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65AF3-AA37-4895-AE1F-9B352E08987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45503-734B-4CA0-B6B9-5ABD42F0AC89}" type="datetimeFigureOut">
              <a:rPr lang="th-TH" smtClean="0"/>
              <a:pPr/>
              <a:t>24/11/56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65AF3-AA37-4895-AE1F-9B352E08987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45503-734B-4CA0-B6B9-5ABD42F0AC89}" type="datetimeFigureOut">
              <a:rPr lang="th-TH" smtClean="0"/>
              <a:pPr/>
              <a:t>24/11/56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65AF3-AA37-4895-AE1F-9B352E08987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45503-734B-4CA0-B6B9-5ABD42F0AC89}" type="datetimeFigureOut">
              <a:rPr lang="th-TH" smtClean="0"/>
              <a:pPr/>
              <a:t>24/11/56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65AF3-AA37-4895-AE1F-9B352E08987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45503-734B-4CA0-B6B9-5ABD42F0AC89}" type="datetimeFigureOut">
              <a:rPr lang="th-TH" smtClean="0"/>
              <a:pPr/>
              <a:t>24/11/56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65AF3-AA37-4895-AE1F-9B352E08987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  <a:alpha val="5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45503-734B-4CA0-B6B9-5ABD42F0AC89}" type="datetimeFigureOut">
              <a:rPr lang="th-TH" smtClean="0"/>
              <a:pPr/>
              <a:t>24/11/56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65AF3-AA37-4895-AE1F-9B352E08987E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8.jpeg"/><Relationship Id="rId7" Type="http://schemas.openxmlformats.org/officeDocument/2006/relationships/image" Target="../media/image23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10.png"/><Relationship Id="rId4" Type="http://schemas.openxmlformats.org/officeDocument/2006/relationships/image" Target="../media/image19.jpeg"/><Relationship Id="rId9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6.png"/><Relationship Id="rId7" Type="http://schemas.openxmlformats.org/officeDocument/2006/relationships/image" Target="../media/image2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8.xml"/><Relationship Id="rId5" Type="http://schemas.openxmlformats.org/officeDocument/2006/relationships/slide" Target="slide17.xml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slide" Target="slide15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slide" Target="slide15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5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0" y="571480"/>
            <a:ext cx="8558186" cy="1470025"/>
          </a:xfrm>
        </p:spPr>
        <p:txBody>
          <a:bodyPr>
            <a:noAutofit/>
          </a:bodyPr>
          <a:lstStyle/>
          <a:p>
            <a:pPr algn="r">
              <a:lnSpc>
                <a:spcPts val="5000"/>
              </a:lnSpc>
            </a:pPr>
            <a:r>
              <a:rPr lang="th-TH" sz="6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6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6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ศูนย์</a:t>
            </a:r>
            <a:r>
              <a:rPr lang="th-TH" sz="6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จัดการของเสียอันตราย</a:t>
            </a:r>
            <a:r>
              <a:rPr lang="th-TH" sz="6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ชุมชน</a:t>
            </a:r>
            <a:br>
              <a:rPr lang="th-TH" sz="6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6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จังหวัด</a:t>
            </a:r>
            <a:r>
              <a:rPr lang="th-TH" sz="6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สงขลา</a:t>
            </a:r>
            <a:r>
              <a:rPr lang="en-US" sz="6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6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endParaRPr lang="th-TH" sz="66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49158" y="4941168"/>
            <a:ext cx="38090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นาย</a:t>
            </a: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ฮาเล็ม   </a:t>
            </a:r>
            <a:r>
              <a:rPr lang="th-TH" sz="4400" b="1" dirty="0" err="1" smtClean="0">
                <a:latin typeface="TH SarabunPSK" pitchFamily="34" charset="-34"/>
                <a:cs typeface="TH SarabunPSK" pitchFamily="34" charset="-34"/>
              </a:rPr>
              <a:t>เจะ</a:t>
            </a: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มาริกัน</a:t>
            </a:r>
            <a:endParaRPr lang="th-TH" sz="4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39869" y="5517232"/>
            <a:ext cx="391485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h-TH" sz="3400" b="1" dirty="0" smtClean="0">
                <a:latin typeface="TH SarabunPSK" pitchFamily="34" charset="-34"/>
                <a:cs typeface="TH SarabunPSK" pitchFamily="34" charset="-34"/>
              </a:rPr>
              <a:t>สำนักงาน</a:t>
            </a:r>
            <a:r>
              <a:rPr lang="th-TH" sz="3400" b="1" dirty="0" smtClean="0">
                <a:latin typeface="TH SarabunPSK" pitchFamily="34" charset="-34"/>
                <a:cs typeface="TH SarabunPSK" pitchFamily="34" charset="-34"/>
              </a:rPr>
              <a:t>สิ่งแวดล้อมภาคที่ 16 </a:t>
            </a:r>
            <a:endParaRPr lang="th-TH" sz="34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26" name="Picture 2" descr="DSC016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38138">
            <a:off x="3419872" y="2924945"/>
            <a:ext cx="2079217" cy="1512168"/>
          </a:xfrm>
          <a:prstGeom prst="rect">
            <a:avLst/>
          </a:prstGeom>
          <a:noFill/>
          <a:ln w="38100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</p:pic>
      <p:pic>
        <p:nvPicPr>
          <p:cNvPr id="1027" name="Picture 3" descr="DSC001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988840"/>
            <a:ext cx="2960985" cy="2088232"/>
          </a:xfrm>
          <a:prstGeom prst="rect">
            <a:avLst/>
          </a:prstGeom>
          <a:ln w="28575">
            <a:solidFill>
              <a:schemeClr val="bg1">
                <a:lumMod val="9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DSC0164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2348880"/>
            <a:ext cx="3035465" cy="2232248"/>
          </a:xfrm>
          <a:prstGeom prst="rect">
            <a:avLst/>
          </a:prstGeom>
          <a:ln w="28575">
            <a:solidFill>
              <a:schemeClr val="bg1">
                <a:lumMod val="9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ตาราง 12"/>
          <p:cNvGraphicFramePr>
            <a:graphicFrameLocks noGrp="1"/>
          </p:cNvGraphicFramePr>
          <p:nvPr/>
        </p:nvGraphicFramePr>
        <p:xfrm>
          <a:off x="0" y="1562120"/>
          <a:ext cx="9144000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00"/>
                <a:gridCol w="4214842"/>
                <a:gridCol w="2143140"/>
                <a:gridCol w="178591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กลุ่ม</a:t>
                      </a:r>
                      <a:endParaRPr lang="th-TH" sz="2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อำเภอ(</a:t>
                      </a:r>
                      <a:r>
                        <a:rPr lang="th-TH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เทศบาล)</a:t>
                      </a:r>
                      <a:endParaRPr lang="th-TH" sz="2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ปริมาณ(</a:t>
                      </a:r>
                      <a:r>
                        <a:rPr lang="th-TH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ตัน/เดือน)</a:t>
                      </a:r>
                      <a:endParaRPr lang="th-TH" sz="2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การขนส่ง</a:t>
                      </a:r>
                      <a:endParaRPr lang="th-TH" sz="2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727720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sz="2400" b="1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กระแส</a:t>
                      </a:r>
                      <a:r>
                        <a:rPr lang="th-TH" sz="2400" b="1" kern="1200" dirty="0" err="1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สินธุ์</a:t>
                      </a:r>
                      <a:r>
                        <a:rPr lang="th-TH" sz="2400" b="1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</a:t>
                      </a:r>
                      <a:r>
                        <a:rPr lang="th-TH" sz="2400" b="1" kern="1200" dirty="0" err="1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สทิง</a:t>
                      </a:r>
                      <a:r>
                        <a:rPr lang="th-TH" sz="2400" b="1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พระ ระโนด </a:t>
                      </a:r>
                    </a:p>
                    <a:p>
                      <a:pPr algn="ctr"/>
                      <a:r>
                        <a:rPr lang="th-TH" sz="2400" b="1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และสิง</a:t>
                      </a:r>
                      <a:r>
                        <a:rPr lang="th-TH" sz="2400" b="1" kern="1200" dirty="0" err="1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หนคร</a:t>
                      </a:r>
                      <a:endParaRPr lang="th-TH" sz="2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th-TH" sz="4000" b="1" dirty="0" smtClean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 </a:t>
                      </a:r>
                      <a:r>
                        <a:rPr lang="th-TH" sz="4000" b="1" dirty="0" smtClean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23</a:t>
                      </a:r>
                      <a:endParaRPr lang="en-US" sz="40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th-TH" sz="2400" b="1" dirty="0" smtClean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 </a:t>
                      </a:r>
                      <a:r>
                        <a:rPr lang="th-TH" sz="2400" b="1" dirty="0" smtClean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รอบ/ </a:t>
                      </a:r>
                      <a:r>
                        <a:rPr lang="th-TH" sz="2400" b="1" dirty="0" smtClean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 คัน </a:t>
                      </a:r>
                      <a:endParaRPr lang="en-US" sz="24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  <a:endParaRPr lang="th-TH" sz="2400" b="1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รัตภูมิ ควนเนียง และบางกล่ำ</a:t>
                      </a:r>
                      <a:endParaRPr lang="th-TH" sz="2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20</a:t>
                      </a:r>
                      <a:endParaRPr lang="th-TH" sz="4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th-TH" sz="2400" b="1" dirty="0" smtClean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 </a:t>
                      </a:r>
                      <a:r>
                        <a:rPr lang="th-TH" sz="2400" b="1" dirty="0" smtClean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รอบ/ </a:t>
                      </a:r>
                      <a:r>
                        <a:rPr lang="th-TH" sz="2400" b="1" dirty="0" smtClean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 คัน </a:t>
                      </a:r>
                      <a:endParaRPr lang="en-US" sz="2400" b="1" dirty="0" smtClean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  <a:endParaRPr lang="th-TH" sz="2400" b="1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จะนะ คลองหอยโข่ง นาทวี เทพา สะบ้า</a:t>
                      </a:r>
                      <a:r>
                        <a:rPr lang="th-TH" sz="2400" b="1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ย้อย</a:t>
                      </a:r>
                    </a:p>
                    <a:p>
                      <a:pPr algn="ctr"/>
                      <a:r>
                        <a:rPr lang="th-TH" sz="2400" b="1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และ</a:t>
                      </a:r>
                      <a:r>
                        <a:rPr lang="th-TH" sz="2400" b="1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สะเดา</a:t>
                      </a:r>
                      <a:endParaRPr lang="th-TH" sz="2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41</a:t>
                      </a:r>
                      <a:endParaRPr lang="th-TH" sz="4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th-TH" sz="2400" b="1" dirty="0" smtClean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 </a:t>
                      </a:r>
                      <a:r>
                        <a:rPr lang="th-TH" sz="2400" b="1" dirty="0" smtClean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รอบ/ </a:t>
                      </a:r>
                      <a:r>
                        <a:rPr lang="th-TH" sz="2400" b="1" dirty="0" smtClean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2 คัน </a:t>
                      </a:r>
                      <a:endParaRPr lang="en-US" sz="2400" b="1" dirty="0" smtClean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4</a:t>
                      </a:r>
                      <a:endParaRPr lang="th-TH" sz="2400" b="1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เมืองสงขลา</a:t>
                      </a:r>
                      <a:endParaRPr lang="th-TH" sz="2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44</a:t>
                      </a:r>
                      <a:endParaRPr lang="th-TH" sz="4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th-TH" sz="2400" b="1" dirty="0" smtClean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 </a:t>
                      </a:r>
                      <a:r>
                        <a:rPr lang="th-TH" sz="2400" b="1" dirty="0" smtClean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รอบ/ </a:t>
                      </a:r>
                      <a:r>
                        <a:rPr lang="th-TH" sz="2400" b="1" dirty="0" smtClean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2 คัน </a:t>
                      </a:r>
                      <a:endParaRPr lang="en-US" sz="2400" b="1" dirty="0" smtClean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5</a:t>
                      </a:r>
                      <a:endParaRPr lang="th-TH" sz="2400" b="1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หาดใหญ่ (เทศบาลนครหาดใหญ่)</a:t>
                      </a:r>
                      <a:endParaRPr lang="th-TH" sz="2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51</a:t>
                      </a:r>
                      <a:endParaRPr lang="th-TH" sz="4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th-TH" sz="2400" b="1" dirty="0" smtClean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 </a:t>
                      </a:r>
                      <a:r>
                        <a:rPr lang="th-TH" sz="2400" b="1" dirty="0" smtClean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รอบ/ </a:t>
                      </a:r>
                      <a:r>
                        <a:rPr lang="th-TH" sz="2400" b="1" dirty="0" smtClean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2 คัน </a:t>
                      </a:r>
                      <a:endParaRPr lang="en-US" sz="2400" b="1" dirty="0" smtClean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6</a:t>
                      </a:r>
                      <a:endParaRPr lang="th-TH" sz="2400" b="1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หาดใหญ่</a:t>
                      </a:r>
                      <a:endParaRPr lang="th-TH" sz="2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55</a:t>
                      </a:r>
                      <a:endParaRPr lang="th-TH" sz="4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th-TH" sz="2400" b="1" dirty="0" smtClean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 </a:t>
                      </a:r>
                      <a:r>
                        <a:rPr lang="th-TH" sz="2400" b="1" dirty="0" smtClean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รอบ/ </a:t>
                      </a:r>
                      <a:r>
                        <a:rPr lang="th-TH" sz="2400" b="1" dirty="0" smtClean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2 คัน </a:t>
                      </a:r>
                      <a:endParaRPr lang="en-US" sz="2400" b="1" dirty="0" smtClean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สี่เหลี่ยมผืนผ้า 3"/>
          <p:cNvSpPr/>
          <p:nvPr/>
        </p:nvSpPr>
        <p:spPr>
          <a:xfrm>
            <a:off x="0" y="332656"/>
            <a:ext cx="9144000" cy="86409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TextBox 13"/>
          <p:cNvSpPr txBox="1"/>
          <p:nvPr/>
        </p:nvSpPr>
        <p:spPr>
          <a:xfrm>
            <a:off x="1115616" y="548680"/>
            <a:ext cx="65550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แนวทางการรวบรวมและขนส่งของเสียอันตรายจากชุมชน</a:t>
            </a:r>
            <a:endParaRPr lang="th-TH" sz="32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วงรี 4"/>
          <p:cNvSpPr/>
          <p:nvPr/>
        </p:nvSpPr>
        <p:spPr>
          <a:xfrm>
            <a:off x="4714876" y="2143116"/>
            <a:ext cx="1000132" cy="64294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err="1" smtClean="0">
                <a:latin typeface="TH SarabunPSK" pitchFamily="34" charset="-34"/>
                <a:cs typeface="TH SarabunPSK" pitchFamily="34" charset="-34"/>
              </a:rPr>
              <a:t>กพ.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วงรี 5"/>
          <p:cNvSpPr/>
          <p:nvPr/>
        </p:nvSpPr>
        <p:spPr>
          <a:xfrm>
            <a:off x="4714876" y="3714752"/>
            <a:ext cx="1000132" cy="64294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err="1" smtClean="0">
                <a:latin typeface="TH SarabunPSK" pitchFamily="34" charset="-34"/>
                <a:cs typeface="TH SarabunPSK" pitchFamily="34" charset="-34"/>
              </a:rPr>
              <a:t>มิย.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วงรี 6"/>
          <p:cNvSpPr/>
          <p:nvPr/>
        </p:nvSpPr>
        <p:spPr>
          <a:xfrm>
            <a:off x="4714876" y="4460664"/>
            <a:ext cx="1000132" cy="64294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err="1" smtClean="0">
                <a:latin typeface="TH SarabunPSK" pitchFamily="34" charset="-34"/>
                <a:cs typeface="TH SarabunPSK" pitchFamily="34" charset="-34"/>
              </a:rPr>
              <a:t>สค.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วงรี 7"/>
          <p:cNvSpPr/>
          <p:nvPr/>
        </p:nvSpPr>
        <p:spPr>
          <a:xfrm>
            <a:off x="4714876" y="5159278"/>
            <a:ext cx="1000132" cy="64294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err="1" smtClean="0">
                <a:latin typeface="TH SarabunPSK" pitchFamily="34" charset="-34"/>
                <a:cs typeface="TH SarabunPSK" pitchFamily="34" charset="-34"/>
              </a:rPr>
              <a:t>ตค.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วงรี 8"/>
          <p:cNvSpPr/>
          <p:nvPr/>
        </p:nvSpPr>
        <p:spPr>
          <a:xfrm>
            <a:off x="4714876" y="5873658"/>
            <a:ext cx="1000132" cy="64294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err="1" smtClean="0">
                <a:latin typeface="TH SarabunPSK" pitchFamily="34" charset="-34"/>
                <a:cs typeface="TH SarabunPSK" pitchFamily="34" charset="-34"/>
              </a:rPr>
              <a:t>ธค.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วงรี 9"/>
          <p:cNvSpPr/>
          <p:nvPr/>
        </p:nvSpPr>
        <p:spPr>
          <a:xfrm>
            <a:off x="4714876" y="2928934"/>
            <a:ext cx="1000132" cy="64294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err="1" smtClean="0">
                <a:latin typeface="TH SarabunPSK" pitchFamily="34" charset="-34"/>
                <a:cs typeface="TH SarabunPSK" pitchFamily="34" charset="-34"/>
              </a:rPr>
              <a:t>เมย.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สี่เหลี่ยมผืนผ้า 11"/>
          <p:cNvSpPr/>
          <p:nvPr/>
        </p:nvSpPr>
        <p:spPr>
          <a:xfrm>
            <a:off x="1331640" y="188640"/>
            <a:ext cx="6120680" cy="86409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วงรี 22"/>
          <p:cNvSpPr/>
          <p:nvPr/>
        </p:nvSpPr>
        <p:spPr>
          <a:xfrm>
            <a:off x="2000232" y="1758253"/>
            <a:ext cx="4429156" cy="928694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1763688" y="332656"/>
            <a:ext cx="57150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ศูนย์จัดการของเสียอันตรายชุมชนจังหวัดสงขลา</a:t>
            </a:r>
            <a:endParaRPr lang="th-TH" sz="3200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2341776" y="1799308"/>
            <a:ext cx="3714776" cy="76944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th-TH" sz="4400" b="1" dirty="0" err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อบจ.สง</a:t>
            </a:r>
            <a:r>
              <a:rPr lang="th-TH" sz="4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ขลา</a:t>
            </a:r>
            <a:endParaRPr lang="th-TH" sz="4400" b="1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" name="แผนผังลำดับงาน: ผสาน 21"/>
          <p:cNvSpPr/>
          <p:nvPr/>
        </p:nvSpPr>
        <p:spPr>
          <a:xfrm>
            <a:off x="3851920" y="1196752"/>
            <a:ext cx="714380" cy="512919"/>
          </a:xfrm>
          <a:prstGeom prst="flowChartMerg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สี่เหลี่ยมผืนผ้า 24"/>
          <p:cNvSpPr/>
          <p:nvPr/>
        </p:nvSpPr>
        <p:spPr>
          <a:xfrm>
            <a:off x="571472" y="3187013"/>
            <a:ext cx="27860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จำนวน 4.85 ตัน </a:t>
            </a:r>
          </a:p>
          <a:p>
            <a:pPr algn="ctr"/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รถขนส่ง 1 คัน </a:t>
            </a:r>
            <a:endParaRPr lang="th-TH" sz="3200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7" name="Picture 3" descr="DSC001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293096"/>
            <a:ext cx="2633662" cy="1857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" name="Picture 2" descr="DSC016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852936"/>
            <a:ext cx="2566988" cy="18669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9" name="สี่เหลี่ยมผืนผ้า 28"/>
          <p:cNvSpPr/>
          <p:nvPr/>
        </p:nvSpPr>
        <p:spPr>
          <a:xfrm>
            <a:off x="2586471" y="5637930"/>
            <a:ext cx="655752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ใช้งบประมาณดำเนินการ 150,000 บาท</a:t>
            </a:r>
          </a:p>
          <a:p>
            <a:pPr algn="ctr"/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(ค่า</a:t>
            </a: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ขนส่ง </a:t>
            </a: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40,000 </a:t>
            </a: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บาท/เที่ยว </a:t>
            </a: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ค่า</a:t>
            </a: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กำจัด </a:t>
            </a: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8,000 </a:t>
            </a: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บาท/ตัน)</a:t>
            </a:r>
            <a:endParaRPr lang="th-TH" sz="3200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แผนผังลำดับงาน: ผสาน 12"/>
          <p:cNvSpPr/>
          <p:nvPr/>
        </p:nvSpPr>
        <p:spPr>
          <a:xfrm>
            <a:off x="3857620" y="2780928"/>
            <a:ext cx="714380" cy="512919"/>
          </a:xfrm>
          <a:prstGeom prst="flowChartMerg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TextBox 13"/>
          <p:cNvSpPr txBox="1"/>
          <p:nvPr/>
        </p:nvSpPr>
        <p:spPr>
          <a:xfrm>
            <a:off x="3214678" y="3315152"/>
            <a:ext cx="1928826" cy="9541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กำจัด</a:t>
            </a:r>
          </a:p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ถูก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หลัก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วิชาการ</a:t>
            </a:r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วงรี 15"/>
          <p:cNvSpPr/>
          <p:nvPr/>
        </p:nvSpPr>
        <p:spPr>
          <a:xfrm>
            <a:off x="785786" y="0"/>
            <a:ext cx="785818" cy="135732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i="1" dirty="0" smtClean="0"/>
              <a:t>3</a:t>
            </a:r>
            <a:endParaRPr lang="th-TH" sz="5400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กลุ่ม 16"/>
          <p:cNvGrpSpPr/>
          <p:nvPr/>
        </p:nvGrpSpPr>
        <p:grpSpPr>
          <a:xfrm>
            <a:off x="4043038" y="1457327"/>
            <a:ext cx="4958094" cy="3186119"/>
            <a:chOff x="4043038" y="1457327"/>
            <a:chExt cx="4958094" cy="3186119"/>
          </a:xfrm>
        </p:grpSpPr>
        <p:pic>
          <p:nvPicPr>
            <p:cNvPr id="15" name="Picture 1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43038" y="1457327"/>
              <a:ext cx="4778700" cy="3186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sp>
          <p:nvSpPr>
            <p:cNvPr id="16" name="Rectangle 2"/>
            <p:cNvSpPr txBox="1">
              <a:spLocks noChangeArrowheads="1"/>
            </p:cNvSpPr>
            <p:nvPr/>
          </p:nvSpPr>
          <p:spPr>
            <a:xfrm>
              <a:off x="6429388" y="1562096"/>
              <a:ext cx="2571744" cy="1295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b="1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H SarabunPSK" pitchFamily="34" charset="-34"/>
                  <a:ea typeface="+mj-ea"/>
                  <a:cs typeface="TH SarabunPSK" pitchFamily="34" charset="-34"/>
                </a:rPr>
                <a:t>องค์ประกอบที่สำคัญ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b="1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H SarabunPSK" pitchFamily="34" charset="-34"/>
                  <a:ea typeface="+mj-ea"/>
                  <a:cs typeface="TH SarabunPSK" pitchFamily="34" charset="-34"/>
                </a:rPr>
                <a:t>หลอด</a:t>
              </a:r>
              <a:r>
                <a:rPr lang="th-TH" b="1" dirty="0" err="1" smtClean="0">
                  <a:latin typeface="TH SarabunPSK" pitchFamily="34" charset="-34"/>
                  <a:ea typeface="+mj-ea"/>
                  <a:cs typeface="TH SarabunPSK" pitchFamily="34" charset="-34"/>
                </a:rPr>
                <a:t>ฟ</a:t>
              </a:r>
              <a:r>
                <a:rPr kumimoji="0" lang="th-TH" b="1" i="0" u="none" strike="noStrike" kern="120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TH SarabunPSK" pitchFamily="34" charset="-34"/>
                  <a:ea typeface="+mj-ea"/>
                  <a:cs typeface="TH SarabunPSK" pitchFamily="34" charset="-34"/>
                </a:rPr>
                <a:t>ลู</a:t>
              </a:r>
              <a:r>
                <a:rPr kumimoji="0" lang="th-TH" b="1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H SarabunPSK" pitchFamily="34" charset="-34"/>
                  <a:ea typeface="+mj-ea"/>
                  <a:cs typeface="TH SarabunPSK" pitchFamily="34" charset="-34"/>
                </a:rPr>
                <a:t>ออ</a:t>
              </a:r>
              <a:r>
                <a:rPr kumimoji="0" lang="th-TH" b="1" i="0" u="none" strike="noStrike" kern="120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TH SarabunPSK" pitchFamily="34" charset="-34"/>
                  <a:ea typeface="+mj-ea"/>
                  <a:cs typeface="TH SarabunPSK" pitchFamily="34" charset="-34"/>
                </a:rPr>
                <a:t>เรสเซนต์</a:t>
              </a:r>
              <a:endParaRPr kumimoji="0" lang="th-TH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endParaRPr>
            </a:p>
          </p:txBody>
        </p:sp>
      </p:grpSp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714348" y="2357430"/>
            <a:ext cx="7772400" cy="2541595"/>
          </a:xfrm>
        </p:spPr>
        <p:txBody>
          <a:bodyPr>
            <a:normAutofit/>
          </a:bodyPr>
          <a:lstStyle/>
          <a:p>
            <a:pPr algn="thaiDist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endParaRPr lang="th-TH" b="1" dirty="0"/>
          </a:p>
        </p:txBody>
      </p:sp>
      <p:pic>
        <p:nvPicPr>
          <p:cNvPr id="10" name="Picture 7" descr="44-24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571480"/>
            <a:ext cx="4786346" cy="4312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RightUp"/>
            <a:lightRig rig="threePt" dir="t"/>
          </a:scene3d>
        </p:spPr>
      </p:pic>
      <p:pic>
        <p:nvPicPr>
          <p:cNvPr id="11" name="Picture 2" descr="http://myfreezer.files.wordpress.com/2010/02/disposable-batteries-0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5E3EE"/>
              </a:clrFrom>
              <a:clrTo>
                <a:srgbClr val="E5E3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42908" y="-44605"/>
            <a:ext cx="3945239" cy="3214710"/>
          </a:xfrm>
          <a:prstGeom prst="rect">
            <a:avLst/>
          </a:prstGeom>
          <a:noFill/>
        </p:spPr>
      </p:pic>
      <p:pic>
        <p:nvPicPr>
          <p:cNvPr id="12" name="Picture 12" descr="http://www.thaitextile.org/grandliving/images/structure/a02.png"/>
          <p:cNvPicPr>
            <a:picLocks noChangeAspect="1" noChangeArrowheads="1"/>
          </p:cNvPicPr>
          <p:nvPr/>
        </p:nvPicPr>
        <p:blipFill>
          <a:blip r:embed="rId5" cstate="print"/>
          <a:srcRect l="33766"/>
          <a:stretch>
            <a:fillRect/>
          </a:stretch>
        </p:blipFill>
        <p:spPr bwMode="auto">
          <a:xfrm flipV="1">
            <a:off x="2285984" y="0"/>
            <a:ext cx="6858016" cy="207167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7000892" y="642918"/>
            <a:ext cx="193193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6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ทางออก</a:t>
            </a:r>
            <a:endParaRPr lang="en-US" sz="6000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" name="Rectangle 4"/>
          <p:cNvSpPr txBox="1">
            <a:spLocks noChangeArrowheads="1"/>
          </p:cNvSpPr>
          <p:nvPr/>
        </p:nvSpPr>
        <p:spPr>
          <a:xfrm>
            <a:off x="5356686" y="1798661"/>
            <a:ext cx="3714744" cy="498792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th-TH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ใช้ถังปิดสนิทป้องกันสารปรอทรั่ว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th-TH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รับ</a:t>
            </a:r>
            <a:r>
              <a:rPr kumimoji="0" lang="th-TH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หลอดฟ</a:t>
            </a: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ลุออ</a:t>
            </a:r>
            <a:r>
              <a:rPr kumimoji="0" lang="th-TH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เรสเซนต์</a:t>
            </a: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เข้าทางท่อ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th-TH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บดย่อยด้วยใบพัด และชุดมอเตอร์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th-TH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เก็บกักสารปรอทไว้ด้วย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  </a:t>
            </a: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ชุดสารละลายโซเดียมซัลไฟด์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  </a:t>
            </a: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ควบคุมการแพร่กระจาย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  </a:t>
            </a: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ของไอปรอท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th-TH" sz="3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9" name="Picture 6" descr="SANY069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-1" y="857232"/>
            <a:ext cx="3815085" cy="6000768"/>
          </a:xfrm>
          <a:prstGeom prst="rect">
            <a:avLst/>
          </a:prstGeom>
          <a:noFill/>
        </p:spPr>
      </p:pic>
      <p:pic>
        <p:nvPicPr>
          <p:cNvPr id="20" name="Picture 7" descr="vlcsnap-2009-10-22-16h39m17s1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7554" y="3000372"/>
            <a:ext cx="1928826" cy="1900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8" descr="SANY071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57554" y="1071546"/>
            <a:ext cx="1923723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9" descr="SANY070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57554" y="4995685"/>
            <a:ext cx="1928826" cy="1862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714348" y="2357430"/>
            <a:ext cx="7772400" cy="2541595"/>
          </a:xfrm>
        </p:spPr>
        <p:txBody>
          <a:bodyPr>
            <a:normAutofit/>
          </a:bodyPr>
          <a:lstStyle/>
          <a:p>
            <a:pPr algn="thaiDist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endParaRPr lang="th-TH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2214554"/>
            <a:ext cx="7665881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th-TH" sz="3200" b="1" dirty="0" err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อปท.</a:t>
            </a: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ยังคงขาดระบบบริหารจัดการของเสียอันตรายจากชุมชน </a:t>
            </a:r>
          </a:p>
          <a:p>
            <a:pPr marL="514350" indent="-514350"/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     </a:t>
            </a: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ตั้งแต่การจัดเก็บ การรวบรวม และการกำจัด</a:t>
            </a:r>
          </a:p>
          <a:p>
            <a:pPr marL="514350" indent="-514350"/>
            <a:endParaRPr lang="th-TH" sz="3200" b="1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pPr marL="514350" indent="-514350">
              <a:buAutoNum type="arabicPeriod" startAt="2"/>
            </a:pPr>
            <a:r>
              <a:rPr lang="th-TH" sz="3200" b="1" dirty="0" err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อปท.</a:t>
            </a: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ยัง</a:t>
            </a: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ขาดความมั่นใจในการดำเนินงาน</a:t>
            </a: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ของ</a:t>
            </a:r>
          </a:p>
          <a:p>
            <a:pPr marL="514350" indent="-514350"/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ศูนย์</a:t>
            </a: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จัดการของเสียอันตรายจาก</a:t>
            </a: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ชุมชน</a:t>
            </a:r>
            <a:endParaRPr lang="th-TH" sz="3200" b="1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pPr marL="514350" indent="-514350"/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     </a:t>
            </a: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ทำ</a:t>
            </a: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ให้ระบบการคัดแยก และการ</a:t>
            </a: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รวบรวม</a:t>
            </a: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...</a:t>
            </a: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ยัง</a:t>
            </a: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ไม่ชัดเจน</a:t>
            </a:r>
          </a:p>
          <a:p>
            <a:pPr marL="514350" indent="-514350">
              <a:buAutoNum type="arabicPeriod" startAt="3"/>
            </a:pP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หน่วยงานที่เกี่ยวข้องยังขาดความต่อเนื่องในการดำเนินงาน </a:t>
            </a:r>
          </a:p>
          <a:p>
            <a:pPr marL="514350" indent="-514350"/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     </a:t>
            </a: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ทำ</a:t>
            </a: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ให้ต้องดำเนินงานใหม่ทุกครั้ง</a:t>
            </a:r>
          </a:p>
        </p:txBody>
      </p:sp>
      <p:pic>
        <p:nvPicPr>
          <p:cNvPr id="7" name="Picture 12" descr="http://www.thaitextile.org/grandliving/images/structure/a02.png"/>
          <p:cNvPicPr>
            <a:picLocks noChangeAspect="1" noChangeArrowheads="1"/>
          </p:cNvPicPr>
          <p:nvPr/>
        </p:nvPicPr>
        <p:blipFill>
          <a:blip r:embed="rId2" cstate="print"/>
          <a:srcRect l="33766"/>
          <a:stretch>
            <a:fillRect/>
          </a:stretch>
        </p:blipFill>
        <p:spPr bwMode="auto">
          <a:xfrm flipV="1">
            <a:off x="2285984" y="0"/>
            <a:ext cx="6858016" cy="207167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143636" y="714356"/>
            <a:ext cx="26452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ปัญหา/อุปสรรค</a:t>
            </a:r>
            <a:endParaRPr lang="en-US" sz="4400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วงรี 8"/>
          <p:cNvSpPr/>
          <p:nvPr/>
        </p:nvSpPr>
        <p:spPr>
          <a:xfrm>
            <a:off x="728862" y="2285992"/>
            <a:ext cx="500066" cy="92869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วงรี 9"/>
          <p:cNvSpPr/>
          <p:nvPr/>
        </p:nvSpPr>
        <p:spPr>
          <a:xfrm>
            <a:off x="728862" y="3714752"/>
            <a:ext cx="500066" cy="92869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วงรี 10"/>
          <p:cNvSpPr/>
          <p:nvPr/>
        </p:nvSpPr>
        <p:spPr>
          <a:xfrm>
            <a:off x="714348" y="5214950"/>
            <a:ext cx="500066" cy="92869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0" y="571480"/>
            <a:ext cx="8558186" cy="1470025"/>
          </a:xfrm>
        </p:spPr>
        <p:txBody>
          <a:bodyPr>
            <a:noAutofit/>
          </a:bodyPr>
          <a:lstStyle/>
          <a:p>
            <a:pPr algn="r">
              <a:lnSpc>
                <a:spcPts val="5000"/>
              </a:lnSpc>
            </a:pPr>
            <a:r>
              <a:rPr lang="th-TH" sz="6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6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6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ศูนย์</a:t>
            </a:r>
            <a:r>
              <a:rPr lang="th-TH" sz="6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จัดการของเสียอันตราย</a:t>
            </a:r>
            <a:r>
              <a:rPr lang="th-TH" sz="6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ชุมชน</a:t>
            </a:r>
            <a:br>
              <a:rPr lang="th-TH" sz="6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6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จังหวัด</a:t>
            </a:r>
            <a:r>
              <a:rPr lang="th-TH" sz="6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สงขลา</a:t>
            </a:r>
            <a:r>
              <a:rPr lang="en-US" sz="6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6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endParaRPr lang="th-TH" sz="66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49158" y="4941168"/>
            <a:ext cx="38090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นาย</a:t>
            </a: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ฮาเล็ม   </a:t>
            </a:r>
            <a:r>
              <a:rPr lang="th-TH" sz="4400" b="1" dirty="0" err="1" smtClean="0">
                <a:latin typeface="TH SarabunPSK" pitchFamily="34" charset="-34"/>
                <a:cs typeface="TH SarabunPSK" pitchFamily="34" charset="-34"/>
              </a:rPr>
              <a:t>เจะ</a:t>
            </a: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มาริกัน</a:t>
            </a:r>
            <a:endParaRPr lang="th-TH" sz="4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39869" y="5517232"/>
            <a:ext cx="391485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h-TH" sz="3400" b="1" dirty="0" smtClean="0">
                <a:latin typeface="TH SarabunPSK" pitchFamily="34" charset="-34"/>
                <a:cs typeface="TH SarabunPSK" pitchFamily="34" charset="-34"/>
              </a:rPr>
              <a:t>สำนักงาน</a:t>
            </a:r>
            <a:r>
              <a:rPr lang="th-TH" sz="3400" b="1" dirty="0" smtClean="0">
                <a:latin typeface="TH SarabunPSK" pitchFamily="34" charset="-34"/>
                <a:cs typeface="TH SarabunPSK" pitchFamily="34" charset="-34"/>
              </a:rPr>
              <a:t>สิ่งแวดล้อมภาคที่ 16 </a:t>
            </a:r>
            <a:endParaRPr lang="th-TH" sz="34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26" name="Picture 2" descr="DSC016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38138">
            <a:off x="3419872" y="2924945"/>
            <a:ext cx="2079217" cy="1512168"/>
          </a:xfrm>
          <a:prstGeom prst="rect">
            <a:avLst/>
          </a:prstGeom>
          <a:noFill/>
          <a:ln w="38100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</p:pic>
      <p:pic>
        <p:nvPicPr>
          <p:cNvPr id="1027" name="Picture 3" descr="DSC001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000240"/>
            <a:ext cx="2960985" cy="2088232"/>
          </a:xfrm>
          <a:prstGeom prst="rect">
            <a:avLst/>
          </a:prstGeom>
          <a:ln w="28575">
            <a:solidFill>
              <a:schemeClr val="bg1">
                <a:lumMod val="9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DSC0164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2348880"/>
            <a:ext cx="3035465" cy="2232248"/>
          </a:xfrm>
          <a:prstGeom prst="rect">
            <a:avLst/>
          </a:prstGeom>
          <a:ln w="28575">
            <a:solidFill>
              <a:schemeClr val="bg1">
                <a:lumMod val="9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ชื่อเรื่อง 1"/>
          <p:cNvSpPr txBox="1">
            <a:spLocks/>
          </p:cNvSpPr>
          <p:nvPr/>
        </p:nvSpPr>
        <p:spPr>
          <a:xfrm>
            <a:off x="657252" y="3571876"/>
            <a:ext cx="312893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ts val="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/>
            </a:r>
            <a:br>
              <a:rPr kumimoji="0" lang="th-TH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</a:br>
            <a:r>
              <a:rPr kumimoji="0" lang="th-TH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แลกเปลี่ยน</a:t>
            </a:r>
            <a:endParaRPr kumimoji="0" lang="th-TH" sz="6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 descr="http://www.thaitextile.org/grandliving/images/structure/a02.png"/>
          <p:cNvPicPr>
            <a:picLocks noChangeAspect="1" noChangeArrowheads="1"/>
          </p:cNvPicPr>
          <p:nvPr/>
        </p:nvPicPr>
        <p:blipFill>
          <a:blip r:embed="rId2" cstate="print"/>
          <a:srcRect l="33766"/>
          <a:stretch>
            <a:fillRect/>
          </a:stretch>
        </p:blipFill>
        <p:spPr bwMode="auto">
          <a:xfrm flipV="1">
            <a:off x="2285984" y="0"/>
            <a:ext cx="6858016" cy="2071678"/>
          </a:xfrm>
          <a:prstGeom prst="rect">
            <a:avLst/>
          </a:prstGeom>
          <a:noFill/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789" t="49805" r="10644" b="32617"/>
          <a:stretch>
            <a:fillRect/>
          </a:stretch>
        </p:blipFill>
        <p:spPr bwMode="auto">
          <a:xfrm>
            <a:off x="1071538" y="571480"/>
            <a:ext cx="785818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ตาราง 12"/>
          <p:cNvGraphicFramePr>
            <a:graphicFrameLocks noGrp="1"/>
          </p:cNvGraphicFramePr>
          <p:nvPr/>
        </p:nvGraphicFramePr>
        <p:xfrm>
          <a:off x="142844" y="1785926"/>
          <a:ext cx="8858280" cy="487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5884"/>
                <a:gridCol w="1285884"/>
                <a:gridCol w="1071570"/>
                <a:gridCol w="1143008"/>
                <a:gridCol w="1000132"/>
                <a:gridCol w="1000132"/>
                <a:gridCol w="1087417"/>
                <a:gridCol w="984253"/>
              </a:tblGrid>
              <a:tr h="370840">
                <a:tc gridSpan="8"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 pitchFamily="34" charset="-34"/>
                          <a:cs typeface="TH SarabunPSK" pitchFamily="34" charset="-34"/>
                        </a:rPr>
                        <a:t>ขยะสะสมกว่า</a:t>
                      </a:r>
                      <a:r>
                        <a:rPr lang="th-TH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9 </a:t>
                      </a:r>
                      <a:r>
                        <a:rPr lang="th-TH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หมื่นตัน       ต้องสะสาง</a:t>
                      </a:r>
                    </a:p>
                    <a:p>
                      <a:pPr algn="ctr"/>
                      <a:r>
                        <a:rPr lang="th-TH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ขยะติดเชื้อกว่า </a:t>
                      </a:r>
                      <a:r>
                        <a:rPr lang="en-US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356 </a:t>
                      </a:r>
                      <a:r>
                        <a:rPr lang="th-TH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กก./วัน   ต้องจัดการ</a:t>
                      </a:r>
                    </a:p>
                    <a:p>
                      <a:pPr algn="ctr"/>
                      <a:r>
                        <a:rPr lang="th-TH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ขยะอันตรายกว่า </a:t>
                      </a:r>
                      <a:r>
                        <a:rPr lang="en-US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4</a:t>
                      </a:r>
                      <a:r>
                        <a:rPr lang="th-TH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ตัน/วัน        ต้องเข้าระบบ</a:t>
                      </a:r>
                    </a:p>
                    <a:p>
                      <a:pPr algn="ctr"/>
                      <a:r>
                        <a:rPr lang="th-TH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ชุมชนต้องมีส่วนร่วมในการจัดการ/นำกลับมาใช้ประโยชน์</a:t>
                      </a:r>
                      <a:endParaRPr lang="th-TH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ขยะทั่วไป</a:t>
                      </a:r>
                      <a:endParaRPr lang="th-TH" b="1" dirty="0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ขยะอันตราย</a:t>
                      </a:r>
                      <a:endParaRPr lang="th-TH" b="1" dirty="0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ขยะติดเชื้อ</a:t>
                      </a:r>
                      <a:endParaRPr lang="th-TH" b="1" dirty="0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latin typeface="TH SarabunPSK" pitchFamily="34" charset="-34"/>
                          <a:cs typeface="TH SarabunPSK" pitchFamily="34" charset="-34"/>
                        </a:rPr>
                        <a:t>ต้นทาง</a:t>
                      </a:r>
                      <a:endParaRPr lang="th-TH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latin typeface="TH SarabunPSK" pitchFamily="34" charset="-34"/>
                          <a:cs typeface="TH SarabunPSK" pitchFamily="34" charset="-34"/>
                        </a:rPr>
                        <a:t>ปลายทาง</a:t>
                      </a:r>
                      <a:endParaRPr lang="th-TH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latin typeface="TH SarabunPSK" pitchFamily="34" charset="-34"/>
                          <a:cs typeface="TH SarabunPSK" pitchFamily="34" charset="-34"/>
                        </a:rPr>
                        <a:t>ต้นทาง</a:t>
                      </a:r>
                      <a:endParaRPr lang="th-TH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latin typeface="TH SarabunPSK" pitchFamily="34" charset="-34"/>
                          <a:cs typeface="TH SarabunPSK" pitchFamily="34" charset="-34"/>
                        </a:rPr>
                        <a:t>รวบรวม</a:t>
                      </a:r>
                      <a:endParaRPr lang="th-TH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latin typeface="TH SarabunPSK" pitchFamily="34" charset="-34"/>
                          <a:cs typeface="TH SarabunPSK" pitchFamily="34" charset="-34"/>
                        </a:rPr>
                        <a:t>กำจัด</a:t>
                      </a:r>
                      <a:endParaRPr lang="th-TH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latin typeface="TH SarabunPSK" pitchFamily="34" charset="-34"/>
                          <a:cs typeface="TH SarabunPSK" pitchFamily="34" charset="-34"/>
                        </a:rPr>
                        <a:t>ต้นทาง</a:t>
                      </a:r>
                      <a:endParaRPr lang="th-TH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latin typeface="TH SarabunPSK" pitchFamily="34" charset="-34"/>
                          <a:cs typeface="TH SarabunPSK" pitchFamily="34" charset="-34"/>
                        </a:rPr>
                        <a:t>รวบรวม</a:t>
                      </a:r>
                      <a:endParaRPr lang="th-TH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latin typeface="TH SarabunPSK" pitchFamily="34" charset="-34"/>
                          <a:cs typeface="TH SarabunPSK" pitchFamily="34" charset="-34"/>
                        </a:rPr>
                        <a:t>กำจัด</a:t>
                      </a:r>
                      <a:endParaRPr lang="th-TH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endParaRPr lang="th-TH" b="1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/>
                      <a:endParaRPr lang="th-TH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th-TH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th-TH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b="1" dirty="0" err="1" smtClean="0">
                          <a:latin typeface="TH SarabunPSK" pitchFamily="34" charset="-34"/>
                          <a:cs typeface="TH SarabunPSK" pitchFamily="34" charset="-34"/>
                        </a:rPr>
                        <a:t>สถจ.</a:t>
                      </a:r>
                      <a:endParaRPr lang="th-TH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err="1" smtClean="0">
                          <a:latin typeface="TH SarabunPSK" pitchFamily="34" charset="-34"/>
                          <a:cs typeface="TH SarabunPSK" pitchFamily="34" charset="-34"/>
                        </a:rPr>
                        <a:t>อบจ.</a:t>
                      </a:r>
                      <a:endParaRPr lang="th-TH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b="1" dirty="0" err="1" smtClean="0">
                          <a:latin typeface="TH SarabunPSK" pitchFamily="34" charset="-34"/>
                          <a:cs typeface="TH SarabunPSK" pitchFamily="34" charset="-34"/>
                        </a:rPr>
                        <a:t>อปท.</a:t>
                      </a:r>
                      <a:endParaRPr lang="th-TH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err="1" smtClean="0">
                          <a:latin typeface="TH SarabunPSK" pitchFamily="34" charset="-34"/>
                          <a:cs typeface="TH SarabunPSK" pitchFamily="34" charset="-34"/>
                        </a:rPr>
                        <a:t>อบจ.</a:t>
                      </a:r>
                      <a:endParaRPr lang="th-TH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latin typeface="TH SarabunPSK" pitchFamily="34" charset="-34"/>
                          <a:cs typeface="TH SarabunPSK" pitchFamily="34" charset="-34"/>
                        </a:rPr>
                        <a:t>ศอ.</a:t>
                      </a:r>
                      <a:r>
                        <a:rPr lang="en-US" b="1" dirty="0" smtClean="0">
                          <a:latin typeface="TH SarabunPSK" pitchFamily="34" charset="-34"/>
                          <a:cs typeface="TH SarabunPSK" pitchFamily="34" charset="-34"/>
                        </a:rPr>
                        <a:t>12</a:t>
                      </a:r>
                      <a:endParaRPr lang="th-TH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err="1" smtClean="0">
                          <a:latin typeface="TH SarabunPSK" pitchFamily="34" charset="-34"/>
                          <a:cs typeface="TH SarabunPSK" pitchFamily="34" charset="-34"/>
                        </a:rPr>
                        <a:t>สสจ.</a:t>
                      </a:r>
                      <a:endParaRPr lang="th-TH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latin typeface="TH SarabunPSK" pitchFamily="34" charset="-34"/>
                          <a:cs typeface="TH SarabunPSK" pitchFamily="34" charset="-34"/>
                        </a:rPr>
                        <a:t>รพ.</a:t>
                      </a:r>
                      <a:endParaRPr lang="th-TH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gridSpan="8"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ความรับผิดชอบ</a:t>
                      </a:r>
                      <a:endParaRPr lang="th-TH" sz="3200" b="1" dirty="0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วงรี 13">
            <a:hlinkClick r:id="rId4" action="ppaction://hlinksldjump"/>
          </p:cNvPr>
          <p:cNvSpPr/>
          <p:nvPr/>
        </p:nvSpPr>
        <p:spPr>
          <a:xfrm>
            <a:off x="1142976" y="4714884"/>
            <a:ext cx="571504" cy="78581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 smtClean="0"/>
              <a:t>1</a:t>
            </a:r>
            <a:endParaRPr lang="th-TH" sz="3600" i="1" dirty="0"/>
          </a:p>
        </p:txBody>
      </p:sp>
      <p:sp>
        <p:nvSpPr>
          <p:cNvPr id="16" name="วงรี 15">
            <a:hlinkClick r:id="rId5" action="ppaction://hlinksldjump"/>
          </p:cNvPr>
          <p:cNvSpPr/>
          <p:nvPr/>
        </p:nvSpPr>
        <p:spPr>
          <a:xfrm>
            <a:off x="4000496" y="4714884"/>
            <a:ext cx="571504" cy="78581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 smtClean="0"/>
              <a:t>2</a:t>
            </a:r>
            <a:endParaRPr lang="th-TH" sz="3600" i="1" dirty="0"/>
          </a:p>
        </p:txBody>
      </p:sp>
      <p:sp>
        <p:nvSpPr>
          <p:cNvPr id="19" name="วงรี 18">
            <a:hlinkClick r:id="rId6" action="ppaction://hlinksldjump"/>
          </p:cNvPr>
          <p:cNvSpPr/>
          <p:nvPr/>
        </p:nvSpPr>
        <p:spPr>
          <a:xfrm>
            <a:off x="7143768" y="4714884"/>
            <a:ext cx="571504" cy="78581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 smtClean="0"/>
              <a:t>3</a:t>
            </a:r>
            <a:endParaRPr lang="th-TH" sz="3600" i="1" dirty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100" t="15625" r="43603" b="40429"/>
          <a:stretch>
            <a:fillRect/>
          </a:stretch>
        </p:blipFill>
        <p:spPr bwMode="auto">
          <a:xfrm>
            <a:off x="285721" y="1857364"/>
            <a:ext cx="146051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703" t="25586" r="36816" b="48047"/>
          <a:stretch>
            <a:fillRect/>
          </a:stretch>
        </p:blipFill>
        <p:spPr bwMode="auto">
          <a:xfrm>
            <a:off x="6929454" y="2000240"/>
            <a:ext cx="2000264" cy="1163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 descr="http://www.thaitextile.org/grandliving/images/structure/a02.png"/>
          <p:cNvPicPr>
            <a:picLocks noChangeAspect="1" noChangeArrowheads="1"/>
          </p:cNvPicPr>
          <p:nvPr/>
        </p:nvPicPr>
        <p:blipFill>
          <a:blip r:embed="rId2" cstate="print"/>
          <a:srcRect l="33766"/>
          <a:stretch>
            <a:fillRect/>
          </a:stretch>
        </p:blipFill>
        <p:spPr bwMode="auto">
          <a:xfrm flipV="1">
            <a:off x="3071802" y="0"/>
            <a:ext cx="6072198" cy="1714488"/>
          </a:xfrm>
          <a:prstGeom prst="rect">
            <a:avLst/>
          </a:prstGeom>
          <a:noFill/>
        </p:spPr>
      </p:pic>
      <p:graphicFrame>
        <p:nvGraphicFramePr>
          <p:cNvPr id="13" name="ตาราง 12"/>
          <p:cNvGraphicFramePr>
            <a:graphicFrameLocks noGrp="1"/>
          </p:cNvGraphicFramePr>
          <p:nvPr/>
        </p:nvGraphicFramePr>
        <p:xfrm>
          <a:off x="142844" y="1285860"/>
          <a:ext cx="8858280" cy="542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9140"/>
                <a:gridCol w="44291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TH SarabunPSK" pitchFamily="34" charset="-34"/>
                          <a:cs typeface="TH SarabunPSK" pitchFamily="34" charset="-34"/>
                        </a:rPr>
                        <a:t>ต้นทาง</a:t>
                      </a:r>
                      <a:endParaRPr lang="th-TH" sz="3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TH SarabunPSK" pitchFamily="34" charset="-34"/>
                          <a:cs typeface="TH SarabunPSK" pitchFamily="34" charset="-34"/>
                        </a:rPr>
                        <a:t>ปลายทาง</a:t>
                      </a:r>
                      <a:endParaRPr lang="th-TH" sz="3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th-TH" sz="320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/>
                      <a:endParaRPr lang="th-TH" sz="320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/>
                      <a:endParaRPr lang="th-TH" sz="320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/>
                      <a:endParaRPr lang="th-TH" sz="320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/>
                      <a:endParaRPr lang="th-TH" sz="3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3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>
                        <a:buFont typeface="Wingdings" pitchFamily="2" charset="2"/>
                        <a:buChar char="q"/>
                      </a:pPr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 ผู้บริหาร มีความเข้าใจ</a:t>
                      </a:r>
                      <a:r>
                        <a:rPr lang="th-TH" sz="24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และเป็นหุ้นส่วน</a:t>
                      </a:r>
                    </a:p>
                    <a:p>
                      <a:pPr algn="ctr">
                        <a:buFont typeface="Wingdings" pitchFamily="2" charset="2"/>
                        <a:buChar char="q"/>
                      </a:pPr>
                      <a:r>
                        <a:rPr lang="th-TH" sz="24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บุคลากรของท้องถิ่น สามารถขับเคลื่อนในระดับชุมชน</a:t>
                      </a:r>
                      <a:endParaRPr lang="th-TH" sz="2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sz="3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แกนนำชุมชน เป็นผู้นำการขับเคลื่อนระดับครัวเรือน</a:t>
                      </a:r>
                      <a:endParaRPr lang="th-TH" sz="2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สถานกำจัดขยะมูลฝอยมีความพร้อม/รองรับขยะได้</a:t>
                      </a:r>
                      <a:endParaRPr lang="th-TH" sz="2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ท้องถิ่นจังหวัด/</a:t>
                      </a:r>
                      <a:r>
                        <a:rPr lang="th-TH" sz="2400" b="1" dirty="0" err="1" smtClean="0">
                          <a:latin typeface="TH SarabunPSK" pitchFamily="34" charset="-34"/>
                          <a:cs typeface="TH SarabunPSK" pitchFamily="34" charset="-34"/>
                        </a:rPr>
                        <a:t>อบจ.</a:t>
                      </a:r>
                      <a:endParaRPr lang="th-TH" sz="2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err="1" smtClean="0">
                          <a:latin typeface="TH SarabunPSK" pitchFamily="34" charset="-34"/>
                          <a:cs typeface="TH SarabunPSK" pitchFamily="34" charset="-34"/>
                        </a:rPr>
                        <a:t>อบจ.</a:t>
                      </a:r>
                      <a:endParaRPr lang="th-TH" sz="2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ความรับผิดชอบ</a:t>
                      </a:r>
                      <a:endParaRPr lang="th-TH" sz="3200" b="1" dirty="0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324" t="50782" r="10644" b="36523"/>
          <a:stretch>
            <a:fillRect/>
          </a:stretch>
        </p:blipFill>
        <p:spPr bwMode="auto">
          <a:xfrm>
            <a:off x="785786" y="428604"/>
            <a:ext cx="800105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 cstate="print"/>
          <a:srcRect l="20703" t="8984" r="31689" b="35351"/>
          <a:stretch>
            <a:fillRect/>
          </a:stretch>
        </p:blipFill>
        <p:spPr bwMode="auto">
          <a:xfrm>
            <a:off x="642910" y="1928802"/>
            <a:ext cx="335758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0" name="Picture 4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 l="195" r="3125" b="47070"/>
          <a:stretch>
            <a:fillRect/>
          </a:stretch>
        </p:blipFill>
        <p:spPr bwMode="auto">
          <a:xfrm>
            <a:off x="4643438" y="1928802"/>
            <a:ext cx="428628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 descr="http://www.thaitextile.org/grandliving/images/structure/a02.png"/>
          <p:cNvPicPr>
            <a:picLocks noChangeAspect="1" noChangeArrowheads="1"/>
          </p:cNvPicPr>
          <p:nvPr/>
        </p:nvPicPr>
        <p:blipFill>
          <a:blip r:embed="rId2" cstate="print"/>
          <a:srcRect l="33766"/>
          <a:stretch>
            <a:fillRect/>
          </a:stretch>
        </p:blipFill>
        <p:spPr bwMode="auto">
          <a:xfrm flipV="1">
            <a:off x="3071802" y="0"/>
            <a:ext cx="6072198" cy="1714488"/>
          </a:xfrm>
          <a:prstGeom prst="rect">
            <a:avLst/>
          </a:prstGeom>
          <a:noFill/>
        </p:spPr>
      </p:pic>
      <p:graphicFrame>
        <p:nvGraphicFramePr>
          <p:cNvPr id="13" name="ตาราง 12"/>
          <p:cNvGraphicFramePr>
            <a:graphicFrameLocks noGrp="1"/>
          </p:cNvGraphicFramePr>
          <p:nvPr/>
        </p:nvGraphicFramePr>
        <p:xfrm>
          <a:off x="142844" y="1285860"/>
          <a:ext cx="885828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9140"/>
                <a:gridCol w="44291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TH SarabunPSK" pitchFamily="34" charset="-34"/>
                          <a:cs typeface="TH SarabunPSK" pitchFamily="34" charset="-34"/>
                        </a:rPr>
                        <a:t>ต้นทาง</a:t>
                      </a:r>
                      <a:endParaRPr lang="th-TH" sz="3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TH SarabunPSK" pitchFamily="34" charset="-34"/>
                          <a:cs typeface="TH SarabunPSK" pitchFamily="34" charset="-34"/>
                        </a:rPr>
                        <a:t>ปลายทาง</a:t>
                      </a:r>
                      <a:endParaRPr lang="th-TH" sz="3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th-TH" sz="320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/>
                      <a:endParaRPr lang="th-TH" sz="320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/>
                      <a:endParaRPr lang="th-TH" sz="320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/>
                      <a:endParaRPr lang="th-TH" sz="320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/>
                      <a:endParaRPr lang="th-TH" sz="320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/>
                      <a:endParaRPr lang="th-TH" sz="320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/>
                      <a:endParaRPr lang="th-TH" sz="3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3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err="1" smtClean="0">
                          <a:latin typeface="TH SarabunPSK" pitchFamily="34" charset="-34"/>
                          <a:cs typeface="TH SarabunPSK" pitchFamily="34" charset="-34"/>
                        </a:rPr>
                        <a:t>อปท.</a:t>
                      </a:r>
                      <a:endParaRPr lang="th-TH" sz="2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err="1" smtClean="0">
                          <a:latin typeface="TH SarabunPSK" pitchFamily="34" charset="-34"/>
                          <a:cs typeface="TH SarabunPSK" pitchFamily="34" charset="-34"/>
                        </a:rPr>
                        <a:t>อบจ.</a:t>
                      </a:r>
                      <a:endParaRPr lang="th-TH" sz="2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ความรับผิดชอบ</a:t>
                      </a:r>
                      <a:endParaRPr lang="th-TH" sz="3200" b="1" dirty="0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 l="20703" t="8984" r="31689" b="35351"/>
          <a:stretch>
            <a:fillRect/>
          </a:stretch>
        </p:blipFill>
        <p:spPr bwMode="auto">
          <a:xfrm>
            <a:off x="285720" y="1928801"/>
            <a:ext cx="4143404" cy="3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578" t="74219" r="10644" b="14062"/>
          <a:stretch>
            <a:fillRect/>
          </a:stretch>
        </p:blipFill>
        <p:spPr bwMode="auto">
          <a:xfrm>
            <a:off x="1500166" y="500042"/>
            <a:ext cx="700092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3" name="Picture 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 l="20703" r="31689" b="57813"/>
          <a:stretch>
            <a:fillRect/>
          </a:stretch>
        </p:blipFill>
        <p:spPr bwMode="auto">
          <a:xfrm>
            <a:off x="4701610" y="1928802"/>
            <a:ext cx="4299545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ลูกศรขวา 8"/>
          <p:cNvSpPr/>
          <p:nvPr/>
        </p:nvSpPr>
        <p:spPr>
          <a:xfrm>
            <a:off x="4357686" y="3929066"/>
            <a:ext cx="428628" cy="1071570"/>
          </a:xfrm>
          <a:prstGeom prst="rightArrow">
            <a:avLst>
              <a:gd name="adj1" fmla="val 50000"/>
              <a:gd name="adj2" fmla="val 38713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 descr="http://www.thaitextile.org/grandliving/images/structure/a02.png"/>
          <p:cNvPicPr>
            <a:picLocks noChangeAspect="1" noChangeArrowheads="1"/>
          </p:cNvPicPr>
          <p:nvPr/>
        </p:nvPicPr>
        <p:blipFill>
          <a:blip r:embed="rId2" cstate="print"/>
          <a:srcRect l="33766"/>
          <a:stretch>
            <a:fillRect/>
          </a:stretch>
        </p:blipFill>
        <p:spPr bwMode="auto">
          <a:xfrm flipV="1">
            <a:off x="3071802" y="0"/>
            <a:ext cx="6072198" cy="1714488"/>
          </a:xfrm>
          <a:prstGeom prst="rect">
            <a:avLst/>
          </a:prstGeom>
          <a:noFill/>
        </p:spPr>
      </p:pic>
      <p:graphicFrame>
        <p:nvGraphicFramePr>
          <p:cNvPr id="13" name="ตาราง 12"/>
          <p:cNvGraphicFramePr>
            <a:graphicFrameLocks noGrp="1"/>
          </p:cNvGraphicFramePr>
          <p:nvPr/>
        </p:nvGraphicFramePr>
        <p:xfrm>
          <a:off x="142844" y="1000108"/>
          <a:ext cx="8858280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6082"/>
                <a:gridCol w="1857388"/>
                <a:gridCol w="421481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TH SarabunPSK" pitchFamily="34" charset="-34"/>
                          <a:cs typeface="TH SarabunPSK" pitchFamily="34" charset="-34"/>
                        </a:rPr>
                        <a:t>ต้นทาง</a:t>
                      </a:r>
                      <a:endParaRPr lang="th-TH" sz="3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TH SarabunPSK" pitchFamily="34" charset="-34"/>
                          <a:cs typeface="TH SarabunPSK" pitchFamily="34" charset="-34"/>
                        </a:rPr>
                        <a:t>กลางทาง</a:t>
                      </a:r>
                      <a:endParaRPr lang="th-TH" sz="3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TH SarabunPSK" pitchFamily="34" charset="-34"/>
                          <a:cs typeface="TH SarabunPSK" pitchFamily="34" charset="-34"/>
                        </a:rPr>
                        <a:t>ปลายทาง</a:t>
                      </a:r>
                      <a:endParaRPr lang="th-TH" sz="3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th-TH" sz="320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/>
                      <a:endParaRPr lang="th-TH" sz="320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/>
                      <a:endParaRPr lang="th-TH" sz="320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/>
                      <a:endParaRPr lang="th-TH" sz="320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/>
                      <a:endParaRPr lang="th-TH" sz="320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/>
                      <a:endParaRPr lang="th-TH" sz="320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/>
                      <a:endParaRPr lang="th-TH" sz="3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3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Char char="§"/>
                      </a:pPr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คัดแยก มีประสิทธิภาพ</a:t>
                      </a:r>
                    </a:p>
                    <a:p>
                      <a:pPr algn="ctr">
                        <a:buFont typeface="Wingdings" pitchFamily="2" charset="2"/>
                        <a:buChar char="§"/>
                      </a:pPr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 สามารถรวบรวมได้ทุกแหล่ง</a:t>
                      </a:r>
                      <a:endParaRPr lang="th-TH" sz="2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err="1" smtClean="0">
                          <a:latin typeface="TH SarabunPSK" pitchFamily="34" charset="-34"/>
                          <a:cs typeface="TH SarabunPSK" pitchFamily="34" charset="-34"/>
                        </a:rPr>
                        <a:t>รพท.</a:t>
                      </a:r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/</a:t>
                      </a:r>
                      <a:r>
                        <a:rPr lang="th-TH" sz="2400" b="1" dirty="0" err="1" smtClean="0">
                          <a:latin typeface="TH SarabunPSK" pitchFamily="34" charset="-34"/>
                          <a:cs typeface="TH SarabunPSK" pitchFamily="34" charset="-34"/>
                        </a:rPr>
                        <a:t>รพช.</a:t>
                      </a:r>
                      <a:endParaRPr lang="th-TH" sz="2400" b="1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/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สามารถรวบรวมได้</a:t>
                      </a:r>
                      <a:endParaRPr lang="th-TH" sz="2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Char char="§"/>
                      </a:pPr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 เทคโนโลยี</a:t>
                      </a:r>
                      <a:r>
                        <a:rPr lang="th-TH" sz="24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สามารถรองรับได้</a:t>
                      </a:r>
                    </a:p>
                    <a:p>
                      <a:pPr algn="ctr">
                        <a:buFont typeface="Wingdings" pitchFamily="2" charset="2"/>
                        <a:buChar char="§"/>
                      </a:pPr>
                      <a:r>
                        <a:rPr lang="th-TH" sz="24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มีระบบกำกับที่ดี</a:t>
                      </a:r>
                      <a:endParaRPr lang="th-TH" sz="2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ศอ.</a:t>
                      </a:r>
                      <a:r>
                        <a:rPr lang="en-US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12</a:t>
                      </a:r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/</a:t>
                      </a:r>
                      <a:r>
                        <a:rPr lang="th-TH" sz="2400" b="1" dirty="0" err="1" smtClean="0">
                          <a:latin typeface="TH SarabunPSK" pitchFamily="34" charset="-34"/>
                          <a:cs typeface="TH SarabunPSK" pitchFamily="34" charset="-34"/>
                        </a:rPr>
                        <a:t>อปท.</a:t>
                      </a:r>
                      <a:endParaRPr lang="th-TH" sz="2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err="1" smtClean="0">
                          <a:latin typeface="TH SarabunPSK" pitchFamily="34" charset="-34"/>
                          <a:cs typeface="TH SarabunPSK" pitchFamily="34" charset="-34"/>
                        </a:rPr>
                        <a:t>สสจ.</a:t>
                      </a:r>
                      <a:endParaRPr lang="th-TH" sz="2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err="1" smtClean="0">
                          <a:latin typeface="TH SarabunPSK" pitchFamily="34" charset="-34"/>
                          <a:cs typeface="TH SarabunPSK" pitchFamily="34" charset="-34"/>
                        </a:rPr>
                        <a:t>สสภ.</a:t>
                      </a:r>
                      <a:r>
                        <a:rPr lang="en-US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16</a:t>
                      </a:r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/ศอ.</a:t>
                      </a:r>
                      <a:r>
                        <a:rPr lang="en-US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12</a:t>
                      </a:r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/รพ.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ความรับผิดชอบ</a:t>
                      </a:r>
                      <a:endParaRPr lang="th-TH" sz="3200" b="1" dirty="0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775" t="68360" r="11377" b="15039"/>
          <a:stretch>
            <a:fillRect/>
          </a:stretch>
        </p:blipFill>
        <p:spPr bwMode="auto">
          <a:xfrm>
            <a:off x="2071670" y="0"/>
            <a:ext cx="671517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4268"/>
          <a:stretch>
            <a:fillRect/>
          </a:stretch>
        </p:blipFill>
        <p:spPr bwMode="auto">
          <a:xfrm>
            <a:off x="642910" y="1571612"/>
            <a:ext cx="214314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4043" t="23437" r="19238" b="28711"/>
          <a:stretch>
            <a:fillRect/>
          </a:stretch>
        </p:blipFill>
        <p:spPr bwMode="auto">
          <a:xfrm>
            <a:off x="4857752" y="1856982"/>
            <a:ext cx="3143272" cy="3072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สี่เหลี่ยมมุมมน 11"/>
          <p:cNvSpPr/>
          <p:nvPr/>
        </p:nvSpPr>
        <p:spPr>
          <a:xfrm>
            <a:off x="3143240" y="1714488"/>
            <a:ext cx="1500198" cy="328614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>
              <a:lnSpc>
                <a:spcPts val="3000"/>
              </a:lnSpc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ศูนย์รวบรวม</a:t>
            </a:r>
          </a:p>
          <a:p>
            <a:pPr algn="ctr">
              <a:lnSpc>
                <a:spcPts val="3000"/>
              </a:lnSpc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ระดับอำเภอ/จังหวัด</a:t>
            </a:r>
          </a:p>
          <a:p>
            <a:pPr algn="ctr">
              <a:lnSpc>
                <a:spcPts val="3000"/>
              </a:lnSpc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sz="3200" b="1" dirty="0" err="1" smtClean="0">
                <a:latin typeface="TH SarabunPSK" pitchFamily="34" charset="-34"/>
                <a:cs typeface="TH SarabunPSK" pitchFamily="34" charset="-34"/>
              </a:rPr>
              <a:t>รพช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/</a:t>
            </a:r>
            <a:r>
              <a:rPr lang="th-TH" sz="3200" b="1" dirty="0" err="1" smtClean="0">
                <a:latin typeface="TH SarabunPSK" pitchFamily="34" charset="-34"/>
                <a:cs typeface="TH SarabunPSK" pitchFamily="34" charset="-34"/>
              </a:rPr>
              <a:t>รพท.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)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ookDa\มุกดา\มุกดา\ขยะ\กิจกรรมกำจัดขยะอันตรายชุมชน\แผนที่จังหวัดสงขลา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1469" y="0"/>
            <a:ext cx="4214842" cy="70009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21435" t="43164" r="17773" b="10937"/>
          <a:stretch>
            <a:fillRect/>
          </a:stretch>
        </p:blipFill>
        <p:spPr bwMode="auto">
          <a:xfrm>
            <a:off x="0" y="4572008"/>
            <a:ext cx="3910851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224404" y="275278"/>
            <a:ext cx="4988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สถานการณ์ของเสียอันตรายจากชุมชน</a:t>
            </a:r>
            <a:endParaRPr lang="en-US" sz="3600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2790" y="1073522"/>
            <a:ext cx="6286544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h-TH" sz="3200" b="1" dirty="0" err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อปท.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140 แห่ง </a:t>
            </a:r>
          </a:p>
          <a:p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ประชากร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ประมาณ 1,379,574 คน</a:t>
            </a:r>
          </a:p>
          <a:p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ปริมาณ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ของเสียอันตรายจากชุมชน ปีละ </a:t>
            </a:r>
            <a:r>
              <a:rPr lang="th-TH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13,600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ตัน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22" name="ตาราง 21"/>
          <p:cNvGraphicFramePr>
            <a:graphicFrameLocks noGrp="1"/>
          </p:cNvGraphicFramePr>
          <p:nvPr/>
        </p:nvGraphicFramePr>
        <p:xfrm>
          <a:off x="3347864" y="2643182"/>
          <a:ext cx="5572163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7470"/>
                <a:gridCol w="1345801"/>
                <a:gridCol w="1440280"/>
                <a:gridCol w="98861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H SarabunPSK" pitchFamily="34" charset="-34"/>
                          <a:cs typeface="TH SarabunPSK" pitchFamily="34" charset="-34"/>
                        </a:rPr>
                        <a:t>ประเภท</a:t>
                      </a:r>
                      <a:endParaRPr lang="th-TH" sz="2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latin typeface="TH SarabunPSK" pitchFamily="34" charset="-34"/>
                          <a:cs typeface="TH SarabunPSK" pitchFamily="34" charset="-34"/>
                        </a:rPr>
                        <a:t>เทศบาล</a:t>
                      </a:r>
                    </a:p>
                    <a:p>
                      <a:pPr algn="ctr"/>
                      <a:r>
                        <a:rPr lang="th-TH" sz="2400" dirty="0" smtClean="0">
                          <a:latin typeface="TH SarabunPSK" pitchFamily="34" charset="-34"/>
                          <a:cs typeface="TH SarabunPSK" pitchFamily="34" charset="-34"/>
                        </a:rPr>
                        <a:t>(ตัน/ปี)</a:t>
                      </a:r>
                      <a:endParaRPr lang="th-TH" sz="2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err="1" smtClean="0">
                          <a:latin typeface="TH SarabunPSK" pitchFamily="34" charset="-34"/>
                          <a:cs typeface="TH SarabunPSK" pitchFamily="34" charset="-34"/>
                        </a:rPr>
                        <a:t>อบต.</a:t>
                      </a:r>
                      <a:endParaRPr lang="th-TH" sz="240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latin typeface="TH SarabunPSK" pitchFamily="34" charset="-34"/>
                          <a:cs typeface="TH SarabunPSK" pitchFamily="34" charset="-34"/>
                        </a:rPr>
                        <a:t>(ตัน/ปี)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H SarabunPSK" pitchFamily="34" charset="-34"/>
                          <a:cs typeface="TH SarabunPSK" pitchFamily="34" charset="-34"/>
                        </a:rPr>
                        <a:t>รวม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latin typeface="TH SarabunPSK" pitchFamily="34" charset="-34"/>
                          <a:cs typeface="TH SarabunPSK" pitchFamily="34" charset="-34"/>
                        </a:rPr>
                        <a:t>(ตัน/ปี)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ของเสียอันตราย</a:t>
                      </a:r>
                      <a:endParaRPr lang="th-TH" sz="2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latin typeface="TH SarabunPSK" pitchFamily="34" charset="-34"/>
                          <a:cs typeface="TH SarabunPSK" pitchFamily="34" charset="-34"/>
                        </a:rPr>
                        <a:t>2,798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latin typeface="TH SarabunPSK" pitchFamily="34" charset="-34"/>
                          <a:cs typeface="TH SarabunPSK" pitchFamily="34" charset="-34"/>
                        </a:rPr>
                        <a:t>1,319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H SarabunPSK" pitchFamily="34" charset="-34"/>
                          <a:cs typeface="TH SarabunPSK" pitchFamily="34" charset="-34"/>
                        </a:rPr>
                        <a:t>4,117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ซากผลิตภัณฑ์</a:t>
                      </a:r>
                      <a:endParaRPr lang="th-TH" sz="2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latin typeface="TH SarabunPSK" pitchFamily="34" charset="-34"/>
                          <a:cs typeface="TH SarabunPSK" pitchFamily="34" charset="-34"/>
                        </a:rPr>
                        <a:t>6,489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latin typeface="TH SarabunPSK" pitchFamily="34" charset="-34"/>
                          <a:cs typeface="TH SarabunPSK" pitchFamily="34" charset="-34"/>
                        </a:rPr>
                        <a:t>2,995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H SarabunPSK" pitchFamily="34" charset="-34"/>
                          <a:cs typeface="TH SarabunPSK" pitchFamily="34" charset="-34"/>
                        </a:rPr>
                        <a:t>9,484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รวม</a:t>
                      </a:r>
                      <a:endParaRPr lang="th-TH" sz="2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9,287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4,313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13,600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วงรี 22"/>
          <p:cNvSpPr/>
          <p:nvPr/>
        </p:nvSpPr>
        <p:spPr>
          <a:xfrm>
            <a:off x="1500166" y="1142984"/>
            <a:ext cx="1714512" cy="17145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ของเสียอันตรายจากชุมชน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4" name="วงรี 23"/>
          <p:cNvSpPr/>
          <p:nvPr/>
        </p:nvSpPr>
        <p:spPr>
          <a:xfrm>
            <a:off x="3500430" y="4866880"/>
            <a:ext cx="1785950" cy="177683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ของเสียอันตราย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จาก</a:t>
            </a:r>
            <a:r>
              <a:rPr lang="th-TH" b="1" dirty="0" err="1" smtClean="0">
                <a:latin typeface="TH SarabunPSK" pitchFamily="34" charset="-34"/>
                <a:cs typeface="TH SarabunPSK" pitchFamily="34" charset="-34"/>
              </a:rPr>
              <a:t>อุต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ฯ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114798" y="5026895"/>
            <a:ext cx="1814920" cy="830997"/>
          </a:xfrm>
          <a:prstGeom prst="rect">
            <a:avLst/>
          </a:prstGeom>
          <a:solidFill>
            <a:srgbClr val="0070C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ส่งไปกำจัดน้อยมาก</a:t>
            </a:r>
          </a:p>
          <a:p>
            <a:pPr algn="ctr"/>
            <a:r>
              <a:rPr lang="th-TH" sz="2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    (ทน.หาดใหญ่)</a:t>
            </a:r>
            <a:endParaRPr lang="th-TH" sz="24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43504" y="5916059"/>
            <a:ext cx="20649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ปีละ </a:t>
            </a:r>
            <a:r>
              <a:rPr lang="th-TH" sz="4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4,451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ตัน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ลูกศรโค้ง 11"/>
          <p:cNvSpPr/>
          <p:nvPr/>
        </p:nvSpPr>
        <p:spPr>
          <a:xfrm flipV="1">
            <a:off x="5786446" y="4857760"/>
            <a:ext cx="1357322" cy="714380"/>
          </a:xfrm>
          <a:prstGeom prst="bentArrow">
            <a:avLst>
              <a:gd name="adj1" fmla="val 16172"/>
              <a:gd name="adj2" fmla="val 25000"/>
              <a:gd name="adj3" fmla="val 44862"/>
              <a:gd name="adj4" fmla="val 4375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3" grpId="0" animBg="1"/>
      <p:bldP spid="24" grpId="0" animBg="1"/>
      <p:bldP spid="25" grpId="0" animBg="1"/>
      <p:bldP spid="27" grpId="0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85720" y="-24"/>
            <a:ext cx="37737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แนวคิด/วิธีการดำเนินงาน</a:t>
            </a:r>
            <a:endParaRPr lang="en-US" sz="4000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83768" y="1000108"/>
            <a:ext cx="3016926" cy="1569660"/>
          </a:xfrm>
          <a:prstGeom prst="rect">
            <a:avLst/>
          </a:prstGeom>
          <a:solidFill>
            <a:srgbClr val="0066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14350" indent="-514350"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ทำ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อย่างไร ?</a:t>
            </a:r>
          </a:p>
          <a:p>
            <a:pPr marL="514350" indent="-514350"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ให้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เกิดการ</a:t>
            </a:r>
            <a:r>
              <a:rPr lang="th-TH" sz="4000" b="1" i="1" dirty="0" smtClean="0">
                <a:latin typeface="TH SarabunPSK" pitchFamily="34" charset="-34"/>
                <a:cs typeface="TH SarabunPSK" pitchFamily="34" charset="-34"/>
              </a:rPr>
              <a:t>คัดแยก</a:t>
            </a:r>
            <a:endParaRPr lang="th-TH" b="1" i="1" dirty="0" smtClean="0">
              <a:latin typeface="TH SarabunPSK" pitchFamily="34" charset="-34"/>
              <a:cs typeface="TH SarabunPSK" pitchFamily="34" charset="-34"/>
            </a:endParaRPr>
          </a:p>
          <a:p>
            <a:pPr marL="514350" indent="-514350"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ออก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จากขยะมูลฝอยทั่วไป </a:t>
            </a:r>
          </a:p>
        </p:txBody>
      </p:sp>
      <p:graphicFrame>
        <p:nvGraphicFramePr>
          <p:cNvPr id="10" name="ตาราง 9"/>
          <p:cNvGraphicFramePr>
            <a:graphicFrameLocks noGrp="1"/>
          </p:cNvGraphicFramePr>
          <p:nvPr/>
        </p:nvGraphicFramePr>
        <p:xfrm>
          <a:off x="56430" y="961184"/>
          <a:ext cx="1800926" cy="52120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00926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th-TH" sz="3600" b="1" dirty="0" smtClean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/>
                      <a:r>
                        <a:rPr lang="th-TH" sz="36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ต้นทาง</a:t>
                      </a:r>
                    </a:p>
                    <a:p>
                      <a:pPr algn="ctr"/>
                      <a:endParaRPr lang="th-TH" sz="3600" b="1" dirty="0" smtClean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th-TH" sz="3600" b="1" dirty="0" smtClean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/>
                      <a:r>
                        <a:rPr lang="th-TH" sz="36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การรวบรวม</a:t>
                      </a:r>
                    </a:p>
                    <a:p>
                      <a:pPr algn="ctr"/>
                      <a:endParaRPr lang="th-TH" sz="3600" b="1" dirty="0" smtClean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th-TH" sz="3600" b="1" dirty="0" smtClean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/>
                      <a:r>
                        <a:rPr lang="th-TH" sz="36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การกำจัด</a:t>
                      </a:r>
                    </a:p>
                    <a:p>
                      <a:pPr algn="ctr"/>
                      <a:endParaRPr lang="th-TH" sz="36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411760" y="2928934"/>
            <a:ext cx="3088934" cy="1508105"/>
          </a:xfrm>
          <a:prstGeom prst="rect">
            <a:avLst/>
          </a:prstGeom>
          <a:solidFill>
            <a:srgbClr val="0066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14350" indent="-514350"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ทำ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อย่างไร?</a:t>
            </a:r>
          </a:p>
          <a:p>
            <a:pPr marL="514350" indent="-514350"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ให้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มีการ</a:t>
            </a:r>
            <a:r>
              <a:rPr lang="th-TH" sz="3600" b="1" i="1" dirty="0" smtClean="0">
                <a:latin typeface="TH SarabunPSK" pitchFamily="34" charset="-34"/>
                <a:cs typeface="TH SarabunPSK" pitchFamily="34" charset="-34"/>
              </a:rPr>
              <a:t>เก็บ</a:t>
            </a:r>
            <a:r>
              <a:rPr lang="th-TH" sz="3600" b="1" i="1" dirty="0" smtClean="0">
                <a:latin typeface="TH SarabunPSK" pitchFamily="34" charset="-34"/>
                <a:cs typeface="TH SarabunPSK" pitchFamily="34" charset="-34"/>
              </a:rPr>
              <a:t>รวบรวม</a:t>
            </a:r>
            <a:endParaRPr lang="th-TH" b="1" i="1" dirty="0" smtClean="0">
              <a:latin typeface="TH SarabunPSK" pitchFamily="34" charset="-34"/>
              <a:cs typeface="TH SarabunPSK" pitchFamily="34" charset="-34"/>
            </a:endParaRPr>
          </a:p>
          <a:p>
            <a:pPr marL="514350" indent="-514350"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แต่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ละชุมชน/</a:t>
            </a:r>
            <a:r>
              <a:rPr lang="th-TH" b="1" dirty="0" err="1" smtClean="0">
                <a:latin typeface="TH SarabunPSK" pitchFamily="34" charset="-34"/>
                <a:cs typeface="TH SarabunPSK" pitchFamily="34" charset="-34"/>
              </a:rPr>
              <a:t>อปท.</a:t>
            </a:r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11760" y="4674978"/>
            <a:ext cx="3088934" cy="1508105"/>
          </a:xfrm>
          <a:prstGeom prst="rect">
            <a:avLst/>
          </a:prstGeom>
          <a:solidFill>
            <a:srgbClr val="0066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14350" indent="-514350"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ทำ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อย่างไร?</a:t>
            </a:r>
          </a:p>
          <a:p>
            <a:pPr marL="514350" indent="-514350"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ให้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มีการ</a:t>
            </a:r>
            <a:r>
              <a:rPr lang="th-TH" sz="3600" b="1" i="1" dirty="0" smtClean="0">
                <a:latin typeface="TH SarabunPSK" pitchFamily="34" charset="-34"/>
                <a:cs typeface="TH SarabunPSK" pitchFamily="34" charset="-34"/>
              </a:rPr>
              <a:t>กำจัด</a:t>
            </a:r>
            <a:endParaRPr lang="th-TH" b="1" i="1" dirty="0" smtClean="0">
              <a:latin typeface="TH SarabunPSK" pitchFamily="34" charset="-34"/>
              <a:cs typeface="TH SarabunPSK" pitchFamily="34" charset="-34"/>
            </a:endParaRPr>
          </a:p>
          <a:p>
            <a:pPr marL="514350" indent="-514350"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ที่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ถูกต้องตามหลักวิชาการ</a:t>
            </a:r>
          </a:p>
        </p:txBody>
      </p:sp>
      <p:sp>
        <p:nvSpPr>
          <p:cNvPr id="16" name="ลูกศรขวา 15"/>
          <p:cNvSpPr/>
          <p:nvPr/>
        </p:nvSpPr>
        <p:spPr>
          <a:xfrm>
            <a:off x="1907704" y="1340768"/>
            <a:ext cx="648072" cy="108012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ลูกศรขวา 22"/>
          <p:cNvSpPr/>
          <p:nvPr/>
        </p:nvSpPr>
        <p:spPr>
          <a:xfrm>
            <a:off x="1907704" y="3140968"/>
            <a:ext cx="648072" cy="108012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ลูกศรขวา 23"/>
          <p:cNvSpPr/>
          <p:nvPr/>
        </p:nvSpPr>
        <p:spPr>
          <a:xfrm>
            <a:off x="1907704" y="4869160"/>
            <a:ext cx="648072" cy="108012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18" name="ตัวเชื่อมต่อตรง 17"/>
          <p:cNvCxnSpPr/>
          <p:nvPr/>
        </p:nvCxnSpPr>
        <p:spPr>
          <a:xfrm>
            <a:off x="285720" y="714356"/>
            <a:ext cx="528641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2" name="กลุ่ม 31"/>
          <p:cNvGrpSpPr/>
          <p:nvPr/>
        </p:nvGrpSpPr>
        <p:grpSpPr>
          <a:xfrm>
            <a:off x="5580112" y="0"/>
            <a:ext cx="3563888" cy="6858000"/>
            <a:chOff x="5580112" y="0"/>
            <a:chExt cx="3563888" cy="6858000"/>
          </a:xfrm>
        </p:grpSpPr>
        <p:sp>
          <p:nvSpPr>
            <p:cNvPr id="22" name="สี่เหลี่ยมผืนผ้า 21"/>
            <p:cNvSpPr/>
            <p:nvPr/>
          </p:nvSpPr>
          <p:spPr>
            <a:xfrm>
              <a:off x="5580112" y="0"/>
              <a:ext cx="3563888" cy="6858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9" name="วงรี 18"/>
            <p:cNvSpPr/>
            <p:nvPr/>
          </p:nvSpPr>
          <p:spPr>
            <a:xfrm>
              <a:off x="6500826" y="214290"/>
              <a:ext cx="1698746" cy="165447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/>
                <a:t>MOU</a:t>
              </a:r>
              <a:endParaRPr lang="th-TH" sz="3600" dirty="0"/>
            </a:p>
          </p:txBody>
        </p:sp>
        <p:sp>
          <p:nvSpPr>
            <p:cNvPr id="20" name="สี่เหลี่ยมผืนผ้า 19"/>
            <p:cNvSpPr/>
            <p:nvPr/>
          </p:nvSpPr>
          <p:spPr>
            <a:xfrm>
              <a:off x="5683024" y="1857364"/>
              <a:ext cx="3460976" cy="21544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3200" b="1" dirty="0" smtClean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“</a:t>
              </a:r>
            </a:p>
            <a:p>
              <a:pPr algn="ctr"/>
              <a:r>
                <a:rPr lang="th-TH" sz="3200" b="1" dirty="0" smtClean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การ</a:t>
              </a:r>
              <a:r>
                <a:rPr lang="th-TH" sz="3200" b="1" dirty="0" smtClean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ขับเคลื่อนเมืองสงขลา </a:t>
              </a:r>
              <a:endPara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endParaRPr>
            </a:p>
            <a:p>
              <a:pPr algn="ctr"/>
              <a:r>
                <a:rPr lang="th-TH" sz="3800" b="1" dirty="0" smtClean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เมืองสวย</a:t>
              </a:r>
              <a:r>
                <a:rPr lang="th-TH" sz="3800" b="1" dirty="0" smtClean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ใส ไร้</a:t>
              </a:r>
              <a:r>
                <a:rPr lang="th-TH" sz="3800" b="1" dirty="0" smtClean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มลพิษ</a:t>
              </a:r>
            </a:p>
            <a:p>
              <a:pPr algn="ctr"/>
              <a:r>
                <a:rPr lang="th-TH" sz="3200" b="1" dirty="0" smtClean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”</a:t>
              </a:r>
              <a:r>
                <a:rPr lang="th-TH" sz="3200" b="1" dirty="0" smtClean="0">
                  <a:latin typeface="TH SarabunPSK" pitchFamily="34" charset="-34"/>
                  <a:cs typeface="TH SarabunPSK" pitchFamily="34" charset="-34"/>
                </a:rPr>
                <a:t> </a:t>
              </a:r>
              <a:endParaRPr lang="th-TH" sz="3200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190473" y="3871745"/>
              <a:ext cx="239841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2400" b="1" dirty="0" smtClean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องค์การบริหารส่วน</a:t>
              </a:r>
              <a:r>
                <a:rPr lang="th-TH" sz="2400" b="1" dirty="0" smtClean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จังหวัด</a:t>
              </a:r>
              <a:endParaRPr lang="th-TH" sz="2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endParaRPr>
            </a:p>
            <a:p>
              <a:pPr algn="ctr"/>
              <a:r>
                <a:rPr lang="th-TH" sz="2400" b="1" dirty="0" smtClean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และ</a:t>
              </a:r>
              <a:r>
                <a:rPr lang="th-TH" sz="2400" b="1" dirty="0" smtClean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เทศบาล 47 </a:t>
              </a:r>
              <a:r>
                <a:rPr lang="th-TH" sz="2400" b="1" dirty="0" smtClean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แห่ง</a:t>
              </a:r>
            </a:p>
            <a:p>
              <a:pPr algn="ctr"/>
              <a:r>
                <a:rPr lang="th-TH" sz="2400" b="1" dirty="0" smtClean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จังหวัดสงขลา</a:t>
              </a:r>
              <a:endParaRPr lang="th-TH" sz="24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7" name="สี่เหลี่ยมผืนผ้า 26"/>
            <p:cNvSpPr/>
            <p:nvPr/>
          </p:nvSpPr>
          <p:spPr>
            <a:xfrm>
              <a:off x="5612038" y="5234049"/>
              <a:ext cx="3500430" cy="156966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th-TH" sz="4000" b="1" dirty="0" err="1" smtClean="0">
                  <a:latin typeface="TH SarabunPSK" pitchFamily="34" charset="-34"/>
                  <a:cs typeface="TH SarabunPSK" pitchFamily="34" charset="-34"/>
                </a:rPr>
                <a:t>อบจ.</a:t>
              </a:r>
              <a:endParaRPr lang="th-TH" sz="4000" b="1" dirty="0" smtClean="0">
                <a:latin typeface="TH SarabunPSK" pitchFamily="34" charset="-34"/>
                <a:cs typeface="TH SarabunPSK" pitchFamily="34" charset="-34"/>
              </a:endParaRPr>
            </a:p>
            <a:p>
              <a:pPr algn="ctr"/>
              <a:r>
                <a:rPr lang="th-TH" b="1" dirty="0" smtClean="0">
                  <a:latin typeface="TH SarabunPSK" pitchFamily="34" charset="-34"/>
                  <a:cs typeface="TH SarabunPSK" pitchFamily="34" charset="-34"/>
                </a:rPr>
                <a:t>รับผิดชอบ</a:t>
              </a:r>
            </a:p>
            <a:p>
              <a:pPr algn="ctr"/>
              <a:r>
                <a:rPr lang="th-TH" b="1" dirty="0" smtClean="0">
                  <a:latin typeface="TH SarabunPSK" pitchFamily="34" charset="-34"/>
                  <a:cs typeface="TH SarabunPSK" pitchFamily="34" charset="-34"/>
                </a:rPr>
                <a:t>การกำจัดของ</a:t>
              </a:r>
              <a:r>
                <a:rPr lang="th-TH" b="1" dirty="0" smtClean="0">
                  <a:latin typeface="TH SarabunPSK" pitchFamily="34" charset="-34"/>
                  <a:cs typeface="TH SarabunPSK" pitchFamily="34" charset="-34"/>
                </a:rPr>
                <a:t>เสียอันตรายชุมชน</a:t>
              </a:r>
              <a:endParaRPr lang="th-TH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808069" y="1078040"/>
              <a:ext cx="10823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3200" b="1" dirty="0" smtClean="0">
                  <a:latin typeface="TH SarabunPSK" pitchFamily="34" charset="-34"/>
                  <a:cs typeface="TH SarabunPSK" pitchFamily="34" charset="-34"/>
                </a:rPr>
                <a:t>ปี 2556</a:t>
              </a:r>
              <a:endParaRPr lang="th-TH" sz="3200" b="1" dirty="0">
                <a:latin typeface="TH SarabunPSK" pitchFamily="34" charset="-34"/>
                <a:cs typeface="TH SarabunPSK" pitchFamily="34" charset="-34"/>
              </a:endParaRPr>
            </a:p>
          </p:txBody>
        </p:sp>
        <p:cxnSp>
          <p:nvCxnSpPr>
            <p:cNvPr id="25" name="ตัวเชื่อมต่อตรง 24"/>
            <p:cNvCxnSpPr/>
            <p:nvPr/>
          </p:nvCxnSpPr>
          <p:spPr>
            <a:xfrm>
              <a:off x="6215074" y="3929066"/>
              <a:ext cx="235745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ตัวเชื่อมต่อตรง 30"/>
            <p:cNvCxnSpPr/>
            <p:nvPr/>
          </p:nvCxnSpPr>
          <p:spPr>
            <a:xfrm>
              <a:off x="6215074" y="5072074"/>
              <a:ext cx="235745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5" grpId="0" animBg="1"/>
      <p:bldP spid="16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รูปภาพ 10" descr="ขยะอันตราย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568" y="714356"/>
            <a:ext cx="5401688" cy="557216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8" name="สี่เหลี่ยมผืนผ้า 17"/>
          <p:cNvSpPr/>
          <p:nvPr/>
        </p:nvSpPr>
        <p:spPr>
          <a:xfrm>
            <a:off x="214282" y="4399200"/>
            <a:ext cx="4572000" cy="224676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lvl="1" indent="-276225" algn="thaiDist">
              <a:buFont typeface="Courier New" pitchFamily="49" charset="0"/>
              <a:buChar char="o"/>
              <a:tabLst>
                <a:tab pos="180975" algn="l"/>
                <a:tab pos="361950" algn="l"/>
              </a:tabLst>
              <a:defRPr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ส่งเสริมกิจกรรมการคัดแยกใน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ชุมชน</a:t>
            </a:r>
          </a:p>
          <a:p>
            <a:pPr lvl="1" indent="-276225" algn="thaiDist">
              <a:tabLst>
                <a:tab pos="180975" algn="l"/>
                <a:tab pos="361950" algn="l"/>
              </a:tabLst>
              <a:defRPr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โดย ประชาชน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มีส่วนร่วม</a:t>
            </a:r>
          </a:p>
          <a:p>
            <a:pPr lvl="1" indent="-276225" algn="thaiDist">
              <a:buFont typeface="Courier New" pitchFamily="49" charset="0"/>
              <a:buChar char="o"/>
              <a:tabLst>
                <a:tab pos="180975" algn="l"/>
                <a:tab pos="361950" algn="l"/>
              </a:tabLst>
              <a:defRPr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สนับสนุนองค์ความรู้ให้กับชุมชน</a:t>
            </a:r>
          </a:p>
          <a:p>
            <a:pPr lvl="1" indent="-276225" algn="thaiDist">
              <a:buFont typeface="Courier New" pitchFamily="49" charset="0"/>
              <a:buChar char="o"/>
              <a:tabLst>
                <a:tab pos="180975" algn="l"/>
                <a:tab pos="361950" algn="l"/>
              </a:tabLst>
              <a:defRPr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รณรงค์ประชาสัมพันธ์</a:t>
            </a:r>
          </a:p>
          <a:p>
            <a:pPr lvl="1" indent="-276225" algn="thaiDist">
              <a:buFont typeface="Courier New" pitchFamily="49" charset="0"/>
              <a:buChar char="o"/>
              <a:tabLst>
                <a:tab pos="180975" algn="l"/>
                <a:tab pos="361950" algn="l"/>
              </a:tabLst>
              <a:defRPr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พฤติกรรมที่เป็นมิตรกับสิ่งแวดล้อม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4929222" y="4401459"/>
            <a:ext cx="4071934" cy="220060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1" indent="-276225">
              <a:tabLst>
                <a:tab pos="180975" algn="l"/>
                <a:tab pos="361950" algn="l"/>
              </a:tabLst>
              <a:defRPr/>
            </a:pPr>
            <a:endParaRPr lang="th-TH" sz="1400" b="1" dirty="0" smtClean="0">
              <a:latin typeface="TH SarabunPSK" pitchFamily="34" charset="-34"/>
              <a:cs typeface="TH SarabunPSK" pitchFamily="34" charset="-34"/>
            </a:endParaRPr>
          </a:p>
          <a:p>
            <a:pPr lvl="1" indent="-276225">
              <a:buFont typeface="Courier New" pitchFamily="49" charset="0"/>
              <a:buChar char="o"/>
              <a:tabLst>
                <a:tab pos="180975" algn="l"/>
                <a:tab pos="361950" algn="l"/>
              </a:tabLst>
              <a:defRPr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จัดหา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/สนับสนุนภาชนะ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รวบรวม</a:t>
            </a:r>
          </a:p>
          <a:p>
            <a:pPr lvl="1" indent="-276225">
              <a:tabLst>
                <a:tab pos="180975" algn="l"/>
                <a:tab pos="361950" algn="l"/>
              </a:tabLst>
              <a:defRPr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ให้กับ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ชุมชน</a:t>
            </a:r>
          </a:p>
          <a:p>
            <a:pPr lvl="1" indent="-276225">
              <a:buFont typeface="Courier New" pitchFamily="49" charset="0"/>
              <a:buChar char="o"/>
              <a:tabLst>
                <a:tab pos="180975" algn="l"/>
                <a:tab pos="361950" algn="l"/>
              </a:tabLst>
              <a:defRPr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กำหนดจุด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ทิ้ง/จุดรวบรวม</a:t>
            </a:r>
          </a:p>
          <a:p>
            <a:pPr lvl="1" indent="-276225">
              <a:tabLst>
                <a:tab pos="180975" algn="l"/>
                <a:tab pos="361950" algn="l"/>
              </a:tabLst>
              <a:defRPr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ให้กับชุมชน</a:t>
            </a:r>
          </a:p>
          <a:p>
            <a:pPr lvl="1" indent="-276225">
              <a:tabLst>
                <a:tab pos="180975" algn="l"/>
                <a:tab pos="361950" algn="l"/>
              </a:tabLst>
              <a:defRPr/>
            </a:pPr>
            <a:endParaRPr lang="th-TH" sz="11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3857652" y="214290"/>
            <a:ext cx="52863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276225" algn="r">
              <a:tabLst>
                <a:tab pos="180975" algn="l"/>
                <a:tab pos="361950" algn="l"/>
              </a:tabLst>
              <a:defRPr/>
            </a:pP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พัฒนาและเสริมสร้างศักยภาพ </a:t>
            </a:r>
            <a:r>
              <a:rPr lang="th-TH" sz="3200" b="1" dirty="0" err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อปท.</a:t>
            </a: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th-TH" sz="3200" b="1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pPr lvl="1" indent="-276225" algn="r">
              <a:tabLst>
                <a:tab pos="180975" algn="l"/>
                <a:tab pos="361950" algn="l"/>
              </a:tabLst>
              <a:defRPr/>
            </a:pP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เพื่อให้</a:t>
            </a: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มี</a:t>
            </a: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ความรู้ ทักษะ</a:t>
            </a: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จัดการของเสียอันตรายจากชุมชน</a:t>
            </a:r>
            <a:endParaRPr lang="th-TH" sz="32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23" name="กลุ่ม 22"/>
          <p:cNvGrpSpPr/>
          <p:nvPr/>
        </p:nvGrpSpPr>
        <p:grpSpPr>
          <a:xfrm>
            <a:off x="1285852" y="2571744"/>
            <a:ext cx="7722696" cy="1569660"/>
            <a:chOff x="1285852" y="2571744"/>
            <a:chExt cx="7722696" cy="1569660"/>
          </a:xfrm>
        </p:grpSpPr>
        <p:sp>
          <p:nvSpPr>
            <p:cNvPr id="9" name="TextBox 8"/>
            <p:cNvSpPr txBox="1"/>
            <p:nvPr/>
          </p:nvSpPr>
          <p:spPr>
            <a:xfrm>
              <a:off x="3643306" y="2571744"/>
              <a:ext cx="5365242" cy="1569660"/>
            </a:xfrm>
            <a:prstGeom prst="rect">
              <a:avLst/>
            </a:prstGeom>
            <a:solidFill>
              <a:srgbClr val="FFFF0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514350" indent="-514350" algn="ctr"/>
              <a:r>
                <a:rPr lang="th-TH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ทำอย่างไร ?</a:t>
              </a:r>
            </a:p>
            <a:p>
              <a:pPr marL="514350" indent="-514350" algn="ctr"/>
              <a:r>
                <a:rPr lang="th-TH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ให้เกิดการ</a:t>
              </a:r>
              <a:r>
                <a:rPr lang="th-TH" sz="4000" b="1" i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คัดแยก</a:t>
              </a:r>
              <a:endParaRPr lang="th-TH" b="1" i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  <a:p>
              <a:pPr marL="514350" indent="-514350" algn="ctr"/>
              <a:r>
                <a:rPr lang="th-TH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ออกจากขยะมูลฝอยทั่วไป 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85852" y="2571744"/>
              <a:ext cx="2071702" cy="1569660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th-TH" sz="48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ต้นทาง</a:t>
              </a:r>
            </a:p>
            <a:p>
              <a:pPr algn="ctr"/>
              <a:endParaRPr lang="th-TH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endParaRPr>
            </a:p>
          </p:txBody>
        </p:sp>
        <p:cxnSp>
          <p:nvCxnSpPr>
            <p:cNvPr id="20" name="ตัวเชื่อมต่อตรง 19"/>
            <p:cNvCxnSpPr/>
            <p:nvPr/>
          </p:nvCxnSpPr>
          <p:spPr>
            <a:xfrm>
              <a:off x="1785918" y="3286124"/>
              <a:ext cx="1143008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1428728" y="3211297"/>
              <a:ext cx="19288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th-TH" sz="3600" b="1" spc="50" dirty="0" err="1" smtClean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อปท.</a:t>
              </a:r>
              <a:r>
                <a:rPr lang="th-TH" sz="3600" b="1" spc="50" dirty="0" smtClean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/ชุมชน</a:t>
              </a:r>
              <a:endParaRPr lang="th-TH" sz="36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2" name="ลูกศรขวา 21"/>
            <p:cNvSpPr/>
            <p:nvPr/>
          </p:nvSpPr>
          <p:spPr>
            <a:xfrm>
              <a:off x="3143240" y="3000372"/>
              <a:ext cx="648072" cy="868086"/>
            </a:xfrm>
            <a:prstGeom prst="right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24" name="วงรี 23"/>
          <p:cNvSpPr/>
          <p:nvPr/>
        </p:nvSpPr>
        <p:spPr>
          <a:xfrm>
            <a:off x="4143372" y="428604"/>
            <a:ext cx="785818" cy="135732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i="1" dirty="0" smtClean="0"/>
              <a:t>1</a:t>
            </a:r>
            <a:endParaRPr lang="th-TH" sz="5400" i="1" dirty="0"/>
          </a:p>
        </p:txBody>
      </p:sp>
      <p:sp>
        <p:nvSpPr>
          <p:cNvPr id="25" name="วงรี 24"/>
          <p:cNvSpPr/>
          <p:nvPr/>
        </p:nvSpPr>
        <p:spPr>
          <a:xfrm>
            <a:off x="642910" y="6000768"/>
            <a:ext cx="4000528" cy="8572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2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2" descr="http://www.thaitextile.org/grandliving/images/structure/a02.png"/>
          <p:cNvPicPr>
            <a:picLocks noChangeAspect="1" noChangeArrowheads="1"/>
          </p:cNvPicPr>
          <p:nvPr/>
        </p:nvPicPr>
        <p:blipFill>
          <a:blip r:embed="rId3" cstate="print"/>
          <a:srcRect l="33766"/>
          <a:stretch>
            <a:fillRect/>
          </a:stretch>
        </p:blipFill>
        <p:spPr bwMode="auto">
          <a:xfrm flipV="1">
            <a:off x="2285984" y="-1"/>
            <a:ext cx="6858016" cy="2071678"/>
          </a:xfrm>
          <a:prstGeom prst="rect">
            <a:avLst/>
          </a:prstGeom>
          <a:noFill/>
        </p:spPr>
      </p:pic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714348" y="2357430"/>
            <a:ext cx="7772400" cy="2541595"/>
          </a:xfrm>
        </p:spPr>
        <p:txBody>
          <a:bodyPr>
            <a:normAutofit/>
          </a:bodyPr>
          <a:lstStyle/>
          <a:p>
            <a:pPr algn="thaiDist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endParaRPr lang="th-TH" b="1" dirty="0"/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357158" y="1455180"/>
          <a:ext cx="1785950" cy="1759506"/>
        </p:xfrm>
        <a:graphic>
          <a:graphicData uri="http://schemas.openxmlformats.org/presentationml/2006/ole">
            <p:oleObj spid="_x0000_s24578" name="Clip" r:id="rId4" imgW="952129" imgH="952129" progId="MS_ClipArt_Gallery.2">
              <p:embed/>
            </p:oleObj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357422" y="1541680"/>
            <a:ext cx="492922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thaiDist">
              <a:defRPr/>
            </a:pPr>
            <a:r>
              <a:rPr lang="th-TH" sz="4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สารเป็นพิษ </a:t>
            </a:r>
            <a:endParaRPr lang="th-TH" sz="4000" b="1" dirty="0" smtClean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thaiDist">
              <a:defRPr/>
            </a:pPr>
            <a:r>
              <a:rPr lang="th-TH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พบ</a:t>
            </a: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บนภาชนะประเภท</a:t>
            </a:r>
          </a:p>
          <a:p>
            <a:pPr algn="thaiDist">
              <a:defRPr/>
            </a:pP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น้ำยาล้างห้องน้ำ  สารฆ่าแมลง</a:t>
            </a:r>
          </a:p>
        </p:txBody>
      </p:sp>
      <p:graphicFrame>
        <p:nvGraphicFramePr>
          <p:cNvPr id="10" name="Object 7"/>
          <p:cNvGraphicFramePr>
            <a:graphicFrameLocks noChangeAspect="1"/>
          </p:cNvGraphicFramePr>
          <p:nvPr/>
        </p:nvGraphicFramePr>
        <p:xfrm>
          <a:off x="383602" y="5098518"/>
          <a:ext cx="1759506" cy="1759506"/>
        </p:xfrm>
        <a:graphic>
          <a:graphicData uri="http://schemas.openxmlformats.org/presentationml/2006/ole">
            <p:oleObj spid="_x0000_s24579" name="Clip" r:id="rId5" imgW="952129" imgH="952129" progId="MS_ClipArt_Gallery.2">
              <p:embed/>
            </p:oleObj>
          </a:graphicData>
        </a:graphic>
      </p:graphicFrame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285984" y="5185018"/>
            <a:ext cx="664373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th-TH" sz="4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สารกัดกร่อน  </a:t>
            </a:r>
            <a:endParaRPr lang="th-TH" sz="4000" b="1" dirty="0" smtClean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>
              <a:defRPr/>
            </a:pPr>
            <a:r>
              <a:rPr lang="th-TH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พบ</a:t>
            </a: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บนภาชนะ</a:t>
            </a:r>
            <a:r>
              <a:rPr lang="th-TH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ประเภท</a:t>
            </a:r>
          </a:p>
          <a:p>
            <a:pPr>
              <a:defRPr/>
            </a:pPr>
            <a:r>
              <a:rPr lang="th-TH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น้ำยา</a:t>
            </a: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ทำความสะอาด ล้างห้องน้ำ น้ำกรด</a:t>
            </a: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2357422" y="3327630"/>
            <a:ext cx="678657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สารไวไฟ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,</a:t>
            </a:r>
            <a:r>
              <a:rPr lang="th-TH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ติดไฟง่าย</a:t>
            </a: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</a:t>
            </a:r>
            <a:endParaRPr lang="th-TH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r>
              <a:rPr lang="th-TH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พบ</a:t>
            </a: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เห็น</a:t>
            </a:r>
            <a:r>
              <a:rPr lang="th-TH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บนภาชนะ</a:t>
            </a:r>
          </a:p>
          <a:p>
            <a:r>
              <a:rPr lang="th-TH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บรรจุ</a:t>
            </a: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แก๊สหุงต้ม น้ำมันเชื้อเพลิง</a:t>
            </a:r>
          </a:p>
        </p:txBody>
      </p:sp>
      <p:graphicFrame>
        <p:nvGraphicFramePr>
          <p:cNvPr id="13" name="Object 16"/>
          <p:cNvGraphicFramePr>
            <a:graphicFrameLocks noChangeAspect="1"/>
          </p:cNvGraphicFramePr>
          <p:nvPr/>
        </p:nvGraphicFramePr>
        <p:xfrm>
          <a:off x="376447" y="3280832"/>
          <a:ext cx="1768091" cy="1719804"/>
        </p:xfrm>
        <a:graphic>
          <a:graphicData uri="http://schemas.openxmlformats.org/presentationml/2006/ole">
            <p:oleObj spid="_x0000_s24580" name="Clip" r:id="rId6" imgW="1000000" imgH="980952" progId="MS_ClipArt_Gallery.2">
              <p:embed/>
            </p:oleObj>
          </a:graphicData>
        </a:graphic>
      </p:graphicFrame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489204" y="742936"/>
            <a:ext cx="8482042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ทดแทน/เลือกผลิตภัณฑ์ที่มีพิษน้อย</a:t>
            </a: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 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285720" y="0"/>
            <a:ext cx="6143668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6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พ</a:t>
            </a: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ฤติกรรมที่เป็นมิตรกับสิ่งแวดล้อม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7000892" y="2500306"/>
            <a:ext cx="2338374" cy="34290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“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ฉลาก หรือ สัญลักษณ์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”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4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4" name="Picture 14" descr="http://region4.prd.go.th/images/article/news23040/n20120926082217_4597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929058" y="2143117"/>
            <a:ext cx="5163868" cy="3714776"/>
          </a:xfrm>
          <a:prstGeom prst="rect">
            <a:avLst/>
          </a:prstGeom>
          <a:noFill/>
        </p:spPr>
      </p:pic>
      <p:pic>
        <p:nvPicPr>
          <p:cNvPr id="25612" name="Picture 12" descr="http://www.thaitextile.org/grandliving/images/structure/a02.png"/>
          <p:cNvPicPr>
            <a:picLocks noChangeAspect="1" noChangeArrowheads="1"/>
          </p:cNvPicPr>
          <p:nvPr/>
        </p:nvPicPr>
        <p:blipFill>
          <a:blip r:embed="rId3" cstate="print"/>
          <a:srcRect l="33766"/>
          <a:stretch>
            <a:fillRect/>
          </a:stretch>
        </p:blipFill>
        <p:spPr bwMode="auto">
          <a:xfrm flipV="1">
            <a:off x="2285984" y="-1"/>
            <a:ext cx="6858016" cy="2071678"/>
          </a:xfrm>
          <a:prstGeom prst="rect">
            <a:avLst/>
          </a:prstGeom>
          <a:noFill/>
        </p:spPr>
      </p:pic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 rot="-5400000">
            <a:off x="714348" y="2357430"/>
            <a:ext cx="7772400" cy="2541595"/>
          </a:xfrm>
        </p:spPr>
        <p:txBody>
          <a:bodyPr>
            <a:normAutofit/>
          </a:bodyPr>
          <a:lstStyle/>
          <a:p>
            <a:pPr algn="thaiDist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endParaRPr lang="th-TH" b="1" dirty="0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928794" y="2221048"/>
            <a:ext cx="492922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thaiDist">
              <a:defRPr/>
            </a:pPr>
            <a:r>
              <a:rPr lang="th-TH" sz="4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ฉลากเขียว</a:t>
            </a:r>
            <a:endParaRPr lang="th-TH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285984" y="5935824"/>
            <a:ext cx="257176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th-TH" sz="4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ฉลากคาร์บอน</a:t>
            </a:r>
            <a:endParaRPr lang="th-TH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1928794" y="4292750"/>
            <a:ext cx="678657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ฉลาก เบอร์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5</a:t>
            </a:r>
            <a:endParaRPr lang="th-TH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489204" y="742936"/>
            <a:ext cx="8482042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เลือกใช้สินค้าที่เป็นมิตรกับสิ่งแวดล้อม</a:t>
            </a:r>
            <a:endParaRPr kumimoji="0" lang="th-TH" sz="4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285720" y="0"/>
            <a:ext cx="6143668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6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พ</a:t>
            </a: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ฤติกรรมที่เป็นมิตรกับสิ่งแวดล้อม</a:t>
            </a:r>
          </a:p>
        </p:txBody>
      </p:sp>
      <p:pic>
        <p:nvPicPr>
          <p:cNvPr id="25606" name="Picture 6" descr="http://www.3mbuildingfilm.com/img_cms/image/%E0%B8%89%E0%B8%A5%E0%B8%B2%E0%B8%81%E0%B9%80%E0%B8%82%E0%B8%B5%E0%B8%A2%E0%B8%A7.jpg"/>
          <p:cNvPicPr>
            <a:picLocks noChangeAspect="1" noChangeArrowheads="1"/>
          </p:cNvPicPr>
          <p:nvPr/>
        </p:nvPicPr>
        <p:blipFill>
          <a:blip r:embed="rId4" cstate="print"/>
          <a:srcRect l="12918" r="12148"/>
          <a:stretch>
            <a:fillRect/>
          </a:stretch>
        </p:blipFill>
        <p:spPr bwMode="auto">
          <a:xfrm>
            <a:off x="357159" y="1142984"/>
            <a:ext cx="1428759" cy="1714511"/>
          </a:xfrm>
          <a:prstGeom prst="rect">
            <a:avLst/>
          </a:prstGeom>
          <a:noFill/>
        </p:spPr>
      </p:pic>
      <p:pic>
        <p:nvPicPr>
          <p:cNvPr id="25608" name="Picture 8" descr="http://www.3mbuildingfilm.com/img_cms/image/%E0%B8%9B%E0%B8%A3%E0%B8%B0%E0%B8%AB%E0%B8%A2%E0%B8%B1%E0%B8%94%E0%B9%84%E0%B8%9F%E0%B9%80%E0%B8%9A%E0%B8%AD%E0%B8%A3%E0%B9%8C_5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2928934"/>
            <a:ext cx="1418831" cy="1906555"/>
          </a:xfrm>
          <a:prstGeom prst="rect">
            <a:avLst/>
          </a:prstGeom>
          <a:noFill/>
        </p:spPr>
      </p:pic>
      <p:pic>
        <p:nvPicPr>
          <p:cNvPr id="25610" name="Picture 10" descr="http://164.115.5.170/thaiecomarket/picture/2009-02-23-123537336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4929198"/>
            <a:ext cx="1843535" cy="1714488"/>
          </a:xfrm>
          <a:prstGeom prst="rect">
            <a:avLst/>
          </a:prstGeom>
          <a:noFill/>
        </p:spPr>
      </p:pic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5572132" y="5929330"/>
            <a:ext cx="257176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th-TH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เกษตรอินทรีย์</a:t>
            </a:r>
            <a:endParaRPr lang="th-TH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2" descr="http://www.thaitextile.org/grandliving/images/structure/a02.png"/>
          <p:cNvPicPr>
            <a:picLocks noChangeAspect="1" noChangeArrowheads="1"/>
          </p:cNvPicPr>
          <p:nvPr/>
        </p:nvPicPr>
        <p:blipFill>
          <a:blip r:embed="rId2" cstate="print"/>
          <a:srcRect l="33766"/>
          <a:stretch>
            <a:fillRect/>
          </a:stretch>
        </p:blipFill>
        <p:spPr bwMode="auto">
          <a:xfrm flipV="1">
            <a:off x="2285984" y="-1"/>
            <a:ext cx="6858016" cy="2071678"/>
          </a:xfrm>
          <a:prstGeom prst="rect">
            <a:avLst/>
          </a:prstGeom>
          <a:noFill/>
        </p:spPr>
      </p:pic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714348" y="2357430"/>
            <a:ext cx="7772400" cy="2541595"/>
          </a:xfrm>
        </p:spPr>
        <p:txBody>
          <a:bodyPr>
            <a:normAutofit/>
          </a:bodyPr>
          <a:lstStyle/>
          <a:p>
            <a:pPr algn="thaiDist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endParaRPr lang="th-TH" b="1" dirty="0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489204" y="742936"/>
            <a:ext cx="8482042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จัดการเบื้องต้นกับบรรจุภัณฑ์</a:t>
            </a:r>
            <a:endParaRPr kumimoji="0" lang="th-TH" sz="4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285720" y="0"/>
            <a:ext cx="6143668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6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พ</a:t>
            </a: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ฤติกรรมที่เป็นมิตรกับสิ่งแวดล้อม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 l="1465" t="13672" r="33349" b="9179"/>
          <a:stretch>
            <a:fillRect/>
          </a:stretch>
        </p:blipFill>
        <p:spPr bwMode="auto">
          <a:xfrm>
            <a:off x="357158" y="1643026"/>
            <a:ext cx="4866823" cy="4929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5429256" y="1785926"/>
            <a:ext cx="3429024" cy="47149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“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รู้วิธีการจัดการ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th-TH" sz="4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บรรจุภัณฑ์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ที่ปนเปื้อน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สารอันตราย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”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รูปภาพ 10" descr="ขยะอันตราย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568" y="714356"/>
            <a:ext cx="5401688" cy="557216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3" name="TextBox 12"/>
          <p:cNvSpPr txBox="1"/>
          <p:nvPr/>
        </p:nvSpPr>
        <p:spPr>
          <a:xfrm>
            <a:off x="1428728" y="3211297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h-TH" sz="36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อปท.</a:t>
            </a:r>
            <a:r>
              <a:rPr lang="th-TH" sz="36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/ชุมชน</a:t>
            </a:r>
            <a:endParaRPr lang="th-TH" sz="3600" b="1" spc="50" dirty="0" smtClean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3857652" y="214290"/>
            <a:ext cx="52863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276225" algn="r">
              <a:tabLst>
                <a:tab pos="180975" algn="l"/>
                <a:tab pos="361950" algn="l"/>
              </a:tabLst>
              <a:defRPr/>
            </a:pP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พัฒนาและเสริมสร้างศักยภาพ </a:t>
            </a:r>
            <a:r>
              <a:rPr lang="th-TH" sz="3200" b="1" dirty="0" err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อปท.</a:t>
            </a: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th-TH" sz="3200" b="1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pPr lvl="1" indent="-276225" algn="r">
              <a:tabLst>
                <a:tab pos="180975" algn="l"/>
                <a:tab pos="361950" algn="l"/>
              </a:tabLst>
              <a:defRPr/>
            </a:pP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เพื่อให้</a:t>
            </a: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มี</a:t>
            </a: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ความรู้ ทักษะ</a:t>
            </a: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จัดการของเสียอันตรายจากชุมชน</a:t>
            </a:r>
            <a:endParaRPr lang="th-TH" sz="32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43042" y="2571744"/>
            <a:ext cx="1404552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h-TH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ต้นทาง</a:t>
            </a:r>
            <a:endParaRPr lang="th-TH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20" name="ตัวเชื่อมต่อตรง 19"/>
          <p:cNvCxnSpPr/>
          <p:nvPr/>
        </p:nvCxnSpPr>
        <p:spPr>
          <a:xfrm>
            <a:off x="1785918" y="3286124"/>
            <a:ext cx="114300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 l="13887" t="31504" r="38017" b="18898"/>
          <a:stretch>
            <a:fillRect/>
          </a:stretch>
        </p:blipFill>
        <p:spPr bwMode="auto">
          <a:xfrm>
            <a:off x="3286116" y="1928803"/>
            <a:ext cx="5779156" cy="4786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 cstate="print"/>
          <a:srcRect l="14398" t="21635" r="38807" b="42442"/>
          <a:stretch>
            <a:fillRect/>
          </a:stretch>
        </p:blipFill>
        <p:spPr bwMode="auto">
          <a:xfrm>
            <a:off x="261580" y="3714776"/>
            <a:ext cx="4857784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2475093" y="4929198"/>
            <a:ext cx="1420582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EPR</a:t>
            </a:r>
            <a:endParaRPr lang="th-TH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2" name="Picture 7" descr="44-24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803724"/>
            <a:ext cx="4786346" cy="4312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RightUp"/>
            <a:lightRig rig="threePt" dir="t"/>
          </a:scene3d>
        </p:spPr>
      </p:pic>
      <p:pic>
        <p:nvPicPr>
          <p:cNvPr id="2050" name="Picture 2" descr="http://myfreezer.files.wordpress.com/2010/02/disposable-batteries-0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E5E3EE"/>
              </a:clrFrom>
              <a:clrTo>
                <a:srgbClr val="E5E3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42908" y="-285776"/>
            <a:ext cx="3945239" cy="3214710"/>
          </a:xfrm>
          <a:prstGeom prst="rect">
            <a:avLst/>
          </a:prstGeom>
          <a:noFill/>
        </p:spPr>
      </p:pic>
      <p:sp>
        <p:nvSpPr>
          <p:cNvPr id="23" name="วงรี 22"/>
          <p:cNvSpPr/>
          <p:nvPr/>
        </p:nvSpPr>
        <p:spPr>
          <a:xfrm>
            <a:off x="4143372" y="428604"/>
            <a:ext cx="785818" cy="135732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i="1" dirty="0" smtClean="0"/>
              <a:t>1</a:t>
            </a:r>
            <a:endParaRPr lang="th-TH" sz="5400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/>
          <p:cNvSpPr/>
          <p:nvPr/>
        </p:nvSpPr>
        <p:spPr>
          <a:xfrm>
            <a:off x="0" y="1772816"/>
            <a:ext cx="9144000" cy="86409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10" name="ตาราง 9"/>
          <p:cNvGraphicFramePr>
            <a:graphicFrameLocks noGrp="1"/>
          </p:cNvGraphicFramePr>
          <p:nvPr/>
        </p:nvGraphicFramePr>
        <p:xfrm>
          <a:off x="53580" y="39882"/>
          <a:ext cx="3661164" cy="1676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661164"/>
              </a:tblGrid>
              <a:tr h="922784">
                <a:tc>
                  <a:txBody>
                    <a:bodyPr/>
                    <a:lstStyle/>
                    <a:p>
                      <a:pPr algn="l"/>
                      <a:endParaRPr lang="th-TH" sz="1600" b="1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l"/>
                      <a:r>
                        <a:rPr lang="th-TH" sz="4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จัดระบบการรวบรวม</a:t>
                      </a:r>
                    </a:p>
                    <a:p>
                      <a:pPr algn="l"/>
                      <a:endParaRPr lang="th-TH" sz="3200" b="1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l"/>
                      <a:endParaRPr lang="th-TH" sz="1600" b="1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สี่เหลี่ยมผืนผ้า 13"/>
          <p:cNvSpPr/>
          <p:nvPr/>
        </p:nvSpPr>
        <p:spPr>
          <a:xfrm>
            <a:off x="1043608" y="1772816"/>
            <a:ext cx="70009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วิเคราะห์ข้อมูล และจัดกลุ่ม (</a:t>
            </a:r>
            <a:r>
              <a:rPr lang="en-US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Cluster</a:t>
            </a:r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) การจัดการของเสียอันตราย  </a:t>
            </a:r>
          </a:p>
          <a:p>
            <a:pPr algn="ctr"/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   ตามพื้นที่ ปริมาณของเสียอันตราย และระยะเวลา </a:t>
            </a:r>
            <a:endParaRPr lang="th-TH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0" name="แผนผังลำดับงาน: ผสาน 19"/>
          <p:cNvSpPr/>
          <p:nvPr/>
        </p:nvSpPr>
        <p:spPr>
          <a:xfrm rot="19193935">
            <a:off x="1891939" y="1272169"/>
            <a:ext cx="928694" cy="714380"/>
          </a:xfrm>
          <a:prstGeom prst="flowChartMerg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5" name="รูปภาพ 4" descr="D:\MookDa\มุกดา\มุกดา\ขยะ\กิจกรรมกำจัดขยะอันตรายชุมชน\ภาพศูนย์ขยะอันตราย อบจ.สงขลา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14620"/>
            <a:ext cx="9144000" cy="414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สี่เหลี่ยมผืนผ้า 5"/>
          <p:cNvSpPr/>
          <p:nvPr/>
        </p:nvSpPr>
        <p:spPr>
          <a:xfrm>
            <a:off x="4057716" y="285728"/>
            <a:ext cx="50863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สงขลา 47 เทศบาล 16 อำเภอ แบ่งเป็น 6 </a:t>
            </a:r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กลุ่ม</a:t>
            </a:r>
          </a:p>
          <a:p>
            <a:pPr algn="thaiDist"/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ระยะเวลา</a:t>
            </a:r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ในการขนส่ง กลุ่มละ 2 </a:t>
            </a:r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เดือน/ครั้ง </a:t>
            </a:r>
          </a:p>
          <a:p>
            <a:pPr algn="thaiDist"/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ขนส่ง</a:t>
            </a:r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ของเสียไป</a:t>
            </a:r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บำบัด/กำจัด ปี</a:t>
            </a:r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ละ 1 </a:t>
            </a:r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ครั้ง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0100" y="714356"/>
            <a:ext cx="10038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400" b="1" dirty="0" err="1" smtClean="0">
                <a:latin typeface="TH SarabunPSK" pitchFamily="34" charset="-34"/>
                <a:cs typeface="TH SarabunPSK" pitchFamily="34" charset="-34"/>
              </a:rPr>
              <a:t>อปท.</a:t>
            </a:r>
            <a:endParaRPr lang="th-TH" sz="4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วงรี 8"/>
          <p:cNvSpPr/>
          <p:nvPr/>
        </p:nvSpPr>
        <p:spPr>
          <a:xfrm>
            <a:off x="3315144" y="285728"/>
            <a:ext cx="785818" cy="135732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i="1" dirty="0" smtClean="0"/>
              <a:t>2</a:t>
            </a:r>
            <a:endParaRPr lang="th-TH" sz="5400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862</TotalTime>
  <Words>896</Words>
  <Application>Microsoft Office PowerPoint</Application>
  <PresentationFormat>นำเสนอทางหน้าจอ (4:3)</PresentationFormat>
  <Paragraphs>267</Paragraphs>
  <Slides>18</Slides>
  <Notes>0</Notes>
  <HiddenSlides>0</HiddenSlides>
  <MMClips>0</MMClips>
  <ScaleCrop>false</ScaleCrop>
  <HeadingPairs>
    <vt:vector size="6" baseType="variant">
      <vt:variant>
        <vt:lpstr>ชุดรูปแบบ</vt:lpstr>
      </vt:variant>
      <vt:variant>
        <vt:i4>1</vt:i4>
      </vt:variant>
      <vt:variant>
        <vt:lpstr>เซิร์ฟเวอร์ OLE ฝังตัว</vt:lpstr>
      </vt:variant>
      <vt:variant>
        <vt:i4>1</vt:i4>
      </vt:variant>
      <vt:variant>
        <vt:lpstr>ชื่อเรื่องภาพนิ่ง</vt:lpstr>
      </vt:variant>
      <vt:variant>
        <vt:i4>18</vt:i4>
      </vt:variant>
    </vt:vector>
  </HeadingPairs>
  <TitlesOfParts>
    <vt:vector size="20" baseType="lpstr">
      <vt:lpstr>ชุดรูปแบบของ Office</vt:lpstr>
      <vt:lpstr>Microsoft Clip Gallery</vt:lpstr>
      <vt:lpstr> ศูนย์จัดการของเสียอันตรายชุมชน จังหวัดสงขลา </vt:lpstr>
      <vt:lpstr>ภาพนิ่ง 2</vt:lpstr>
      <vt:lpstr>ภาพนิ่ง 3</vt:lpstr>
      <vt:lpstr>ภาพนิ่ง 4</vt:lpstr>
      <vt:lpstr>  </vt:lpstr>
      <vt:lpstr>  </vt:lpstr>
      <vt:lpstr>  </vt:lpstr>
      <vt:lpstr>ภาพนิ่ง 8</vt:lpstr>
      <vt:lpstr>ภาพนิ่ง 9</vt:lpstr>
      <vt:lpstr>ภาพนิ่ง 10</vt:lpstr>
      <vt:lpstr>ภาพนิ่ง 11</vt:lpstr>
      <vt:lpstr>  </vt:lpstr>
      <vt:lpstr>  </vt:lpstr>
      <vt:lpstr> ศูนย์จัดการของเสียอันตรายชุมชน จังหวัดสงขลา </vt:lpstr>
      <vt:lpstr>ภาพนิ่ง 15</vt:lpstr>
      <vt:lpstr>ภาพนิ่ง 16</vt:lpstr>
      <vt:lpstr>ภาพนิ่ง 17</vt:lpstr>
      <vt:lpstr>ภาพนิ่ง 18</vt:lpstr>
    </vt:vector>
  </TitlesOfParts>
  <Company>Microsotf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ศูนย์จัดการของเสียอันตรายชุมชน จังหวัดสงขลา</dc:title>
  <dc:creator>Windosw</dc:creator>
  <cp:lastModifiedBy>REO16</cp:lastModifiedBy>
  <cp:revision>80</cp:revision>
  <dcterms:created xsi:type="dcterms:W3CDTF">2013-07-30T08:22:07Z</dcterms:created>
  <dcterms:modified xsi:type="dcterms:W3CDTF">2013-11-24T10:16:06Z</dcterms:modified>
</cp:coreProperties>
</file>