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296" r:id="rId2"/>
    <p:sldId id="338" r:id="rId3"/>
    <p:sldId id="592" r:id="rId4"/>
    <p:sldId id="337" r:id="rId5"/>
    <p:sldId id="684" r:id="rId6"/>
    <p:sldId id="685" r:id="rId7"/>
    <p:sldId id="686" r:id="rId8"/>
    <p:sldId id="687" r:id="rId9"/>
    <p:sldId id="616" r:id="rId10"/>
    <p:sldId id="617" r:id="rId11"/>
    <p:sldId id="618" r:id="rId12"/>
    <p:sldId id="594" r:id="rId13"/>
    <p:sldId id="593" r:id="rId14"/>
    <p:sldId id="688" r:id="rId15"/>
    <p:sldId id="595" r:id="rId16"/>
    <p:sldId id="354" r:id="rId17"/>
    <p:sldId id="689" r:id="rId18"/>
    <p:sldId id="443" r:id="rId19"/>
    <p:sldId id="453" r:id="rId20"/>
    <p:sldId id="447" r:id="rId21"/>
    <p:sldId id="448" r:id="rId22"/>
    <p:sldId id="690" r:id="rId23"/>
    <p:sldId id="451" r:id="rId24"/>
    <p:sldId id="454" r:id="rId25"/>
    <p:sldId id="456" r:id="rId26"/>
    <p:sldId id="457" r:id="rId27"/>
    <p:sldId id="458" r:id="rId28"/>
    <p:sldId id="459" r:id="rId29"/>
    <p:sldId id="460" r:id="rId30"/>
    <p:sldId id="462" r:id="rId31"/>
    <p:sldId id="463" r:id="rId32"/>
    <p:sldId id="473" r:id="rId33"/>
    <p:sldId id="471" r:id="rId34"/>
    <p:sldId id="474" r:id="rId35"/>
    <p:sldId id="475" r:id="rId36"/>
    <p:sldId id="476" r:id="rId37"/>
    <p:sldId id="477" r:id="rId38"/>
    <p:sldId id="478" r:id="rId39"/>
    <p:sldId id="480" r:id="rId40"/>
    <p:sldId id="691" r:id="rId41"/>
    <p:sldId id="481" r:id="rId42"/>
    <p:sldId id="483" r:id="rId43"/>
    <p:sldId id="486" r:id="rId44"/>
    <p:sldId id="497" r:id="rId45"/>
    <p:sldId id="693" r:id="rId46"/>
    <p:sldId id="695" r:id="rId47"/>
    <p:sldId id="501" r:id="rId48"/>
    <p:sldId id="697" r:id="rId49"/>
    <p:sldId id="699" r:id="rId50"/>
    <p:sldId id="507" r:id="rId51"/>
    <p:sldId id="508" r:id="rId52"/>
    <p:sldId id="680" r:id="rId53"/>
    <p:sldId id="681" r:id="rId54"/>
    <p:sldId id="662" r:id="rId55"/>
    <p:sldId id="664" r:id="rId56"/>
    <p:sldId id="665" r:id="rId57"/>
    <p:sldId id="667" r:id="rId58"/>
    <p:sldId id="668" r:id="rId59"/>
    <p:sldId id="669" r:id="rId60"/>
    <p:sldId id="670" r:id="rId61"/>
    <p:sldId id="520" r:id="rId62"/>
    <p:sldId id="522" r:id="rId63"/>
    <p:sldId id="524" r:id="rId64"/>
    <p:sldId id="526" r:id="rId65"/>
    <p:sldId id="527" r:id="rId66"/>
    <p:sldId id="528" r:id="rId67"/>
    <p:sldId id="529" r:id="rId68"/>
    <p:sldId id="530" r:id="rId69"/>
    <p:sldId id="531" r:id="rId70"/>
    <p:sldId id="532" r:id="rId71"/>
    <p:sldId id="534" r:id="rId72"/>
    <p:sldId id="535" r:id="rId73"/>
    <p:sldId id="536" r:id="rId74"/>
    <p:sldId id="537" r:id="rId75"/>
    <p:sldId id="538" r:id="rId76"/>
    <p:sldId id="539" r:id="rId77"/>
    <p:sldId id="540" r:id="rId78"/>
    <p:sldId id="541" r:id="rId79"/>
    <p:sldId id="577" r:id="rId80"/>
    <p:sldId id="579" r:id="rId81"/>
    <p:sldId id="584" r:id="rId82"/>
    <p:sldId id="585" r:id="rId83"/>
    <p:sldId id="586" r:id="rId84"/>
    <p:sldId id="587" r:id="rId85"/>
    <p:sldId id="701" r:id="rId86"/>
  </p:sldIdLst>
  <p:sldSz cx="9144000" cy="6858000" type="screen4x3"/>
  <p:notesSz cx="10234613" cy="70993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3333CC"/>
    <a:srgbClr val="080808"/>
    <a:srgbClr val="4B0703"/>
    <a:srgbClr val="19262E"/>
    <a:srgbClr val="110B0B"/>
    <a:srgbClr val="FFCC99"/>
    <a:srgbClr val="4C5657"/>
    <a:srgbClr val="403A36"/>
    <a:srgbClr val="0C0808"/>
    <a:srgbClr val="3A495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22" autoAdjust="0"/>
  </p:normalViewPr>
  <p:slideViewPr>
    <p:cSldViewPr>
      <p:cViewPr>
        <p:scale>
          <a:sx n="80" d="100"/>
          <a:sy n="80" d="100"/>
        </p:scale>
        <p:origin x="-222" y="-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806"/>
    </p:cViewPr>
  </p:sorterViewPr>
  <p:notesViewPr>
    <p:cSldViewPr>
      <p:cViewPr varScale="1">
        <p:scale>
          <a:sx n="79" d="100"/>
          <a:sy n="79" d="100"/>
        </p:scale>
        <p:origin x="-2046" y="-96"/>
      </p:cViewPr>
      <p:guideLst>
        <p:guide orient="horz" pos="2236"/>
        <p:guide pos="322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434998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7247" y="0"/>
            <a:ext cx="4434998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3275" y="533400"/>
            <a:ext cx="3548063" cy="2660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462" y="3372167"/>
            <a:ext cx="8187690" cy="319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Cliquez pour modifier les styles du texte du masque</a:t>
            </a:r>
          </a:p>
          <a:p>
            <a:pPr lvl="1"/>
            <a:r>
              <a:rPr lang="en-US" noProof="0" smtClean="0"/>
              <a:t>Deuxième niveau</a:t>
            </a:r>
          </a:p>
          <a:p>
            <a:pPr lvl="2"/>
            <a:r>
              <a:rPr lang="en-US" noProof="0" smtClean="0"/>
              <a:t>Troisième niveau</a:t>
            </a:r>
          </a:p>
          <a:p>
            <a:pPr lvl="3"/>
            <a:r>
              <a:rPr lang="en-US" noProof="0" smtClean="0"/>
              <a:t>Quatrième niveau</a:t>
            </a:r>
          </a:p>
          <a:p>
            <a:pPr lvl="4"/>
            <a:r>
              <a:rPr lang="en-US" noProof="0" smtClean="0"/>
              <a:t>Cinquième niveau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743103"/>
            <a:ext cx="4434998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247" y="6743103"/>
            <a:ext cx="4434998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31DB70D-E54A-4C3B-9C56-B64394E387D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343275" y="533400"/>
            <a:ext cx="3548063" cy="2660650"/>
          </a:xfrm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  <a:ln/>
        </p:spPr>
        <p:txBody>
          <a:bodyPr/>
          <a:lstStyle>
            <a:lvl1pPr>
              <a:defRPr sz="1800" baseline="0">
                <a:latin typeface="Angsana New" pitchFamily="18" charset="-34"/>
                <a:cs typeface="Angsana New" pitchFamily="18" charset="-34"/>
              </a:defRPr>
            </a:lvl1pPr>
          </a:lstStyle>
          <a:p>
            <a:pPr>
              <a:defRPr/>
            </a:pPr>
            <a:fld id="{84F6F562-E992-4DB9-8B7F-1166A3BFA85A}" type="slidenum">
              <a:rPr lang="zh-CN" altLang="fr-FR" smtClean="0"/>
              <a:pPr>
                <a:defRPr/>
              </a:pPr>
              <a:t>‹#›</a:t>
            </a:fld>
            <a:endParaRPr lang="fr-FR" altLang="zh-CN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AC19D-BB90-43BD-9D8F-EAB246E4BAD2}" type="slidenum">
              <a:rPr lang="zh-CN" altLang="fr-FR"/>
              <a:pPr>
                <a:defRPr/>
              </a:pPr>
              <a:t>‹#›</a:t>
            </a:fld>
            <a:endParaRPr lang="fr-FR" altLang="zh-CN"/>
          </a:p>
        </p:txBody>
      </p:sp>
    </p:spTree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B822C-FE31-46C4-B70C-F1D9654DE5CE}" type="slidenum">
              <a:rPr lang="zh-CN" altLang="fr-FR"/>
              <a:pPr>
                <a:defRPr/>
              </a:pPr>
              <a:t>‹#›</a:t>
            </a:fld>
            <a:endParaRPr lang="fr-FR" altLang="zh-CN"/>
          </a:p>
        </p:txBody>
      </p:sp>
    </p:spTree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0610F-A335-47A8-A057-8269A6C70357}" type="slidenum">
              <a:rPr lang="zh-CN" altLang="fr-FR"/>
              <a:pPr>
                <a:defRPr/>
              </a:pPr>
              <a:t>‹#›</a:t>
            </a:fld>
            <a:endParaRPr lang="fr-FR" altLang="zh-CN"/>
          </a:p>
        </p:txBody>
      </p:sp>
    </p:spTree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19729-BBDA-44C4-94D3-E319FFA0D8D7}" type="slidenum">
              <a:rPr lang="zh-CN" altLang="fr-FR"/>
              <a:pPr>
                <a:defRPr/>
              </a:pPr>
              <a:t>‹#›</a:t>
            </a:fld>
            <a:endParaRPr lang="fr-FR" altLang="zh-CN"/>
          </a:p>
        </p:txBody>
      </p:sp>
    </p:spTree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52E46-D231-408F-8D05-ECC79C8F1EF5}" type="slidenum">
              <a:rPr lang="zh-CN" altLang="fr-FR"/>
              <a:pPr>
                <a:defRPr/>
              </a:pPr>
              <a:t>‹#›</a:t>
            </a:fld>
            <a:endParaRPr lang="fr-FR" altLang="zh-CN"/>
          </a:p>
        </p:txBody>
      </p:sp>
    </p:spTree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D27A7-2DB8-4E09-8EDC-A37A0FE3F910}" type="slidenum">
              <a:rPr lang="zh-CN" altLang="fr-FR"/>
              <a:pPr>
                <a:defRPr/>
              </a:pPr>
              <a:t>‹#›</a:t>
            </a:fld>
            <a:endParaRPr lang="fr-FR" altLang="zh-CN"/>
          </a:p>
        </p:txBody>
      </p:sp>
    </p:spTree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A60CA-4B3B-4773-A09A-FBBFBE068F8D}" type="slidenum">
              <a:rPr lang="zh-CN" altLang="fr-FR"/>
              <a:pPr>
                <a:defRPr/>
              </a:pPr>
              <a:t>‹#›</a:t>
            </a:fld>
            <a:endParaRPr lang="fr-FR" altLang="zh-CN"/>
          </a:p>
        </p:txBody>
      </p:sp>
    </p:spTree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33613" cy="457200"/>
          </a:xfrm>
        </p:spPr>
        <p:txBody>
          <a:bodyPr/>
          <a:lstStyle>
            <a:lvl1pPr>
              <a:defRPr sz="1800" baseline="0">
                <a:solidFill>
                  <a:srgbClr val="4B0703"/>
                </a:solidFill>
                <a:latin typeface="Angsana New" pitchFamily="18" charset="-34"/>
                <a:cs typeface="Angsana New" pitchFamily="18" charset="-34"/>
              </a:defRPr>
            </a:lvl1pPr>
          </a:lstStyle>
          <a:p>
            <a:pPr>
              <a:defRPr/>
            </a:pPr>
            <a:fld id="{CC68BD63-6E54-41D0-AF50-A5C01829603C}" type="slidenum">
              <a:rPr lang="zh-CN" altLang="fr-FR"/>
              <a:pPr>
                <a:defRPr/>
              </a:pPr>
              <a:t>‹#›</a:t>
            </a:fld>
            <a:endParaRPr lang="fr-FR" altLang="zh-CN" dirty="0"/>
          </a:p>
        </p:txBody>
      </p:sp>
    </p:spTree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C0D99-7CB7-4CB1-86D0-DF58EF5A256F}" type="slidenum">
              <a:rPr lang="zh-CN" altLang="fr-FR"/>
              <a:pPr>
                <a:defRPr/>
              </a:pPr>
              <a:t>‹#›</a:t>
            </a:fld>
            <a:endParaRPr lang="fr-FR" altLang="zh-CN"/>
          </a:p>
        </p:txBody>
      </p:sp>
    </p:spTree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3BC73-422A-494E-9738-FE0EDAB67D43}" type="slidenum">
              <a:rPr lang="zh-CN" altLang="fr-FR"/>
              <a:pPr>
                <a:defRPr/>
              </a:pPr>
              <a:t>‹#›</a:t>
            </a:fld>
            <a:endParaRPr lang="fr-FR" altLang="zh-CN"/>
          </a:p>
        </p:txBody>
      </p:sp>
    </p:spTree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CN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CN" smtClean="0"/>
              <a:t>Cliquez pour modifier les styles du texte du masque</a:t>
            </a:r>
          </a:p>
          <a:p>
            <a:pPr lvl="1"/>
            <a:r>
              <a:rPr lang="fr-FR" altLang="zh-CN" smtClean="0"/>
              <a:t>Deuxième niveau</a:t>
            </a:r>
          </a:p>
          <a:p>
            <a:pPr lvl="2"/>
            <a:r>
              <a:rPr lang="fr-FR" altLang="zh-CN" smtClean="0"/>
              <a:t>Troisième niveau</a:t>
            </a:r>
          </a:p>
          <a:p>
            <a:pPr lvl="3"/>
            <a:r>
              <a:rPr lang="fr-FR" altLang="zh-CN" smtClean="0"/>
              <a:t>Quatrième niveau</a:t>
            </a:r>
          </a:p>
          <a:p>
            <a:pPr lvl="4"/>
            <a:r>
              <a:rPr lang="fr-FR" altLang="zh-CN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ea typeface="SimSun" pitchFamily="2" charset="-122"/>
              </a:defRPr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ea typeface="SimSun" pitchFamily="2" charset="-122"/>
              </a:defRPr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ea typeface="SimSun" pitchFamily="2" charset="-122"/>
              </a:defRPr>
            </a:lvl1pPr>
          </a:lstStyle>
          <a:p>
            <a:pPr>
              <a:defRPr/>
            </a:pPr>
            <a:fld id="{A7966921-D7C9-4EA6-B0EE-0EFDF40449FE}" type="slidenum">
              <a:rPr lang="zh-CN" altLang="fr-FR"/>
              <a:pPr>
                <a:defRPr/>
              </a:pPr>
              <a:t>‹#›</a:t>
            </a:fld>
            <a:endParaRPr lang="fr-FR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31" r:id="rId7"/>
    <p:sldLayoutId id="2147483727" r:id="rId8"/>
    <p:sldLayoutId id="2147483728" r:id="rId9"/>
    <p:sldLayoutId id="2147483729" r:id="rId10"/>
    <p:sldLayoutId id="2147483730" r:id="rId11"/>
  </p:sldLayoutIdLst>
  <p:transition spd="slow">
    <p:zoom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.jpe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6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7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8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9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0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1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2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15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16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5" Type="http://schemas.openxmlformats.org/officeDocument/2006/relationships/oleObject" Target="../embeddings/oleObject18.bin"/><Relationship Id="rId4" Type="http://schemas.openxmlformats.org/officeDocument/2006/relationships/oleObject" Target="../embeddings/oleObject17.bin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19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000100" y="4357694"/>
            <a:ext cx="7143800" cy="255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defTabSz="762000" eaLnBrk="0" hangingPunct="0">
              <a:spcBef>
                <a:spcPts val="0"/>
              </a:spcBef>
              <a:defRPr/>
            </a:pP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โดย</a:t>
            </a:r>
          </a:p>
          <a:p>
            <a:pPr marL="571500" lvl="1" defTabSz="762000" eaLnBrk="0" hangingPunct="0">
              <a:spcBef>
                <a:spcPts val="0"/>
              </a:spcBef>
              <a:defRPr/>
            </a:pPr>
            <a:r>
              <a:rPr lang="th-TH" sz="3200" b="1" dirty="0">
                <a:solidFill>
                  <a:srgbClr val="FFFF00"/>
                </a:solidFill>
                <a:latin typeface="Angsana New" pitchFamily="18" charset="-34"/>
                <a:cs typeface="AngsanaUPC" pitchFamily="18" charset="-34"/>
              </a:rPr>
              <a:t>รองศาสตราจารย์ ดร. ธเรศ ศรีสถิตย์</a:t>
            </a:r>
          </a:p>
          <a:p>
            <a:pPr marL="571500" lvl="1" defTabSz="762000" eaLnBrk="0" hangingPunct="0">
              <a:spcBef>
                <a:spcPts val="0"/>
              </a:spcBef>
              <a:defRPr/>
            </a:pPr>
            <a:r>
              <a:rPr lang="th-TH" sz="3200" b="1" dirty="0">
                <a:solidFill>
                  <a:srgbClr val="FFFF00"/>
                </a:solidFill>
                <a:latin typeface="Angsana New" pitchFamily="18" charset="-34"/>
                <a:cs typeface="AngsanaUPC" pitchFamily="18" charset="-34"/>
              </a:rPr>
              <a:t>ภาควิชาวิศวกรรมสิ่งแวดล้อม คณะวิศวกรรมศาสตร์</a:t>
            </a:r>
          </a:p>
          <a:p>
            <a:pPr marL="571500" lvl="1" defTabSz="762000" eaLnBrk="0" hangingPunct="0">
              <a:spcBef>
                <a:spcPts val="0"/>
              </a:spcBef>
              <a:defRPr/>
            </a:pPr>
            <a:r>
              <a:rPr lang="th-TH" sz="3200" b="1" dirty="0">
                <a:solidFill>
                  <a:srgbClr val="FFFF00"/>
                </a:solidFill>
                <a:latin typeface="Angsana New" pitchFamily="18" charset="-34"/>
                <a:cs typeface="AngsanaUPC" pitchFamily="18" charset="-34"/>
              </a:rPr>
              <a:t>จุฬาลงกรณ์มหาวิทยาลัย</a:t>
            </a:r>
          </a:p>
          <a:p>
            <a:pPr marL="571500" lvl="1" defTabSz="762000" eaLnBrk="0" hangingPunct="0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FFFF00"/>
                </a:solidFill>
                <a:latin typeface="Angsana New" pitchFamily="18" charset="-34"/>
                <a:cs typeface="AngsanaUPC" pitchFamily="18" charset="-34"/>
              </a:rPr>
              <a:t>E-mail : thares.s@chula.ac.th </a:t>
            </a:r>
            <a:endParaRPr lang="th-TH" sz="3200" b="1" dirty="0">
              <a:solidFill>
                <a:srgbClr val="FFFF00"/>
              </a:solidFill>
              <a:latin typeface="Angsana New" pitchFamily="18" charset="-34"/>
              <a:cs typeface="AngsanaUPC" pitchFamily="18" charset="-34"/>
            </a:endParaRPr>
          </a:p>
        </p:txBody>
      </p:sp>
      <p:sp>
        <p:nvSpPr>
          <p:cNvPr id="30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F336C83-6FF3-46F8-95A7-29907251A366}" type="slidenum">
              <a:rPr lang="zh-CN" altLang="fr-FR" smtClean="0"/>
              <a:pPr/>
              <a:t>1</a:t>
            </a:fld>
            <a:endParaRPr lang="fr-FR" altLang="zh-CN" smtClean="0"/>
          </a:p>
        </p:txBody>
      </p:sp>
      <p:sp>
        <p:nvSpPr>
          <p:cNvPr id="5" name="Rectangle 4"/>
          <p:cNvSpPr/>
          <p:nvPr/>
        </p:nvSpPr>
        <p:spPr>
          <a:xfrm>
            <a:off x="-4624" y="357167"/>
            <a:ext cx="90909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เทคโนโลยีการฝังกลบขยะมูลฝอยชุมชน</a:t>
            </a:r>
            <a:endParaRPr lang="en-US" sz="6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8999">
    <p:zoom/>
    <p:sndAc>
      <p:stSnd loop="1">
        <p:snd r:embed="rId4" name="sound00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68439-E9B7-421E-B767-6729535F5B8E}" type="slidenum">
              <a:rPr lang="en-US"/>
              <a:pPr/>
              <a:t>10</a:t>
            </a:fld>
            <a:endParaRPr lang="th-TH"/>
          </a:p>
        </p:txBody>
      </p:sp>
      <p:sp>
        <p:nvSpPr>
          <p:cNvPr id="1146882" name="Text Box 2"/>
          <p:cNvSpPr txBox="1">
            <a:spLocks noChangeArrowheads="1"/>
          </p:cNvSpPr>
          <p:nvPr/>
        </p:nvSpPr>
        <p:spPr bwMode="auto">
          <a:xfrm>
            <a:off x="107950" y="101600"/>
            <a:ext cx="8964613" cy="8239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2.1 </a:t>
            </a:r>
            <a:r>
              <a:rPr lang="th-TH" sz="4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ปัญหาของสถานที่ฝัง</a:t>
            </a:r>
            <a:r>
              <a:rPr lang="th-TH" sz="48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กลบขยะมูลฝอย</a:t>
            </a:r>
            <a:endParaRPr lang="th-TH" sz="4800" b="1" dirty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  <p:sp>
        <p:nvSpPr>
          <p:cNvPr id="1146885" name="Text Box 5"/>
          <p:cNvSpPr txBox="1">
            <a:spLocks noChangeArrowheads="1"/>
          </p:cNvSpPr>
          <p:nvPr/>
        </p:nvSpPr>
        <p:spPr bwMode="auto">
          <a:xfrm>
            <a:off x="223838" y="1192213"/>
            <a:ext cx="8669337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4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ปัญหาของสถานที่ฝัง</a:t>
            </a:r>
            <a:r>
              <a:rPr lang="th-TH" sz="44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กลบขยะมูลฝอยมา</a:t>
            </a:r>
            <a:r>
              <a:rPr lang="th-TH" sz="44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จากการต่อต้านจากชุมชนที่อยู่ใกล้เคียงหลุมฝังกลบ</a:t>
            </a:r>
          </a:p>
          <a:p>
            <a:pPr>
              <a:spcBef>
                <a:spcPct val="50000"/>
              </a:spcBef>
            </a:pPr>
            <a:r>
              <a:rPr lang="th-TH" sz="44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- </a:t>
            </a:r>
            <a:r>
              <a:rPr lang="en-US" sz="44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NIMBY Syndrome </a:t>
            </a:r>
            <a:r>
              <a:rPr lang="th-TH" sz="44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(</a:t>
            </a:r>
            <a:r>
              <a:rPr lang="en-US" sz="44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Not in My Back Yard</a:t>
            </a:r>
            <a:r>
              <a:rPr lang="th-TH" sz="44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 </a:t>
            </a:r>
          </a:p>
          <a:p>
            <a:pPr>
              <a:spcBef>
                <a:spcPct val="50000"/>
              </a:spcBef>
            </a:pPr>
            <a:r>
              <a:rPr lang="th-TH" sz="44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- </a:t>
            </a:r>
            <a:r>
              <a:rPr lang="en-US" sz="44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BANANA </a:t>
            </a:r>
            <a:r>
              <a:rPr lang="th-TH" sz="44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(</a:t>
            </a:r>
            <a:r>
              <a:rPr lang="en-US" sz="44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Build Absolutely Nothing Anywhere Near Anyone</a:t>
            </a:r>
            <a:r>
              <a:rPr lang="th-TH" sz="44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 </a:t>
            </a:r>
          </a:p>
          <a:p>
            <a:pPr>
              <a:spcBef>
                <a:spcPct val="50000"/>
              </a:spcBef>
            </a:pPr>
            <a:r>
              <a:rPr lang="th-TH" sz="44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- </a:t>
            </a:r>
            <a:r>
              <a:rPr lang="en-US" sz="44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NOPE </a:t>
            </a:r>
            <a:r>
              <a:rPr lang="th-TH" sz="44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(</a:t>
            </a:r>
            <a:r>
              <a:rPr lang="en-US" sz="44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Not on Planet Earth</a:t>
            </a:r>
            <a:r>
              <a:rPr lang="th-TH" sz="44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4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882" grpId="0" animBg="1"/>
      <p:bldP spid="114688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E29F5-0F52-4FE4-BAF7-3676B9DDFBAD}" type="slidenum">
              <a:rPr lang="en-US">
                <a:solidFill>
                  <a:srgbClr val="110B0B"/>
                </a:solidFill>
              </a:rPr>
              <a:pPr/>
              <a:t>11</a:t>
            </a:fld>
            <a:endParaRPr lang="th-TH">
              <a:solidFill>
                <a:srgbClr val="110B0B"/>
              </a:solidFill>
            </a:endParaRPr>
          </a:p>
        </p:txBody>
      </p:sp>
      <p:sp>
        <p:nvSpPr>
          <p:cNvPr id="1214466" name="Text Box 2"/>
          <p:cNvSpPr txBox="1">
            <a:spLocks noChangeArrowheads="1"/>
          </p:cNvSpPr>
          <p:nvPr/>
        </p:nvSpPr>
        <p:spPr bwMode="auto">
          <a:xfrm>
            <a:off x="107950" y="101600"/>
            <a:ext cx="8964613" cy="76944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2.2 </a:t>
            </a:r>
            <a:r>
              <a:rPr lang="th-TH" sz="44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การคัดเลือกสถานที่ฝัง</a:t>
            </a:r>
            <a:r>
              <a:rPr lang="th-TH" sz="44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กลบขยะมูลฝอย </a:t>
            </a:r>
            <a:r>
              <a:rPr lang="th-TH" sz="44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(</a:t>
            </a:r>
            <a:r>
              <a:rPr lang="en-US" sz="44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Site Selection)</a:t>
            </a:r>
            <a:endParaRPr lang="th-TH" sz="4400" b="1" dirty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14282" y="1214422"/>
            <a:ext cx="86106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kumimoji="1" lang="th-TH" sz="44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สำหรับในประเทศไทย ได้มีประกาศกรมควบคุมมลพิษ เรื่อง หลักเกณฑ์ในการคัดเลือกพื้นที่ตั้งสถานที่ฝังกลบกากของเสีย (พ.ศ.2552) </a:t>
            </a:r>
            <a:r>
              <a:rPr kumimoji="1" lang="th-TH" sz="44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สามารถดูรายละเอียดได้จาก </a:t>
            </a:r>
            <a:r>
              <a:rPr kumimoji="1" lang="en-US" sz="4400" b="1" i="1" dirty="0" smtClean="0">
                <a:solidFill>
                  <a:srgbClr val="3333CC"/>
                </a:solidFill>
                <a:latin typeface="Angsana New" pitchFamily="18" charset="-34"/>
                <a:cs typeface="AngsanaUPC" pitchFamily="18" charset="-34"/>
              </a:rPr>
              <a:t>http://infofile.pcd.go.th/law/Notify_waste_02.pdf?CFID=8531533&amp;CFTOKEN=71799298</a:t>
            </a:r>
            <a:endParaRPr kumimoji="1" lang="th-TH" sz="4400" b="1" i="1" dirty="0">
              <a:solidFill>
                <a:srgbClr val="3333CC"/>
              </a:solidFill>
              <a:latin typeface="Angsana New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14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4466" grpId="0" animBg="1"/>
      <p:bldP spid="5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72502" y="6329363"/>
            <a:ext cx="500063" cy="457200"/>
          </a:xfrm>
          <a:noFill/>
        </p:spPr>
        <p:txBody>
          <a:bodyPr/>
          <a:lstStyle/>
          <a:p>
            <a:fld id="{221482CD-3E26-4357-A173-AD96CC339DD0}" type="slidenum">
              <a:rPr lang="en-US" smtClean="0"/>
              <a:pPr/>
              <a:t>12</a:t>
            </a:fld>
            <a:endParaRPr lang="th-TH" smtClean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428596" y="1643050"/>
            <a:ext cx="8429684" cy="2553891"/>
          </a:xfrm>
          <a:prstGeom prst="round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7200" b="1" i="1" dirty="0" smtClean="0">
                <a:latin typeface="Angsana New" pitchFamily="18" charset="-34"/>
                <a:cs typeface="Angsana New" pitchFamily="18" charset="-34"/>
              </a:rPr>
              <a:t>3. ประเภทของการฝังกลบ      อย่างถูกหลักสุขาภิบาล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72502" y="6329363"/>
            <a:ext cx="500063" cy="457200"/>
          </a:xfrm>
          <a:noFill/>
        </p:spPr>
        <p:txBody>
          <a:bodyPr/>
          <a:lstStyle/>
          <a:p>
            <a:fld id="{221482CD-3E26-4357-A173-AD96CC339DD0}" type="slidenum">
              <a:rPr lang="en-US" smtClean="0"/>
              <a:pPr/>
              <a:t>13</a:t>
            </a:fld>
            <a:endParaRPr lang="th-TH" smtClean="0"/>
          </a:p>
        </p:txBody>
      </p:sp>
      <p:sp>
        <p:nvSpPr>
          <p:cNvPr id="8" name="TextBox 7"/>
          <p:cNvSpPr txBox="1"/>
          <p:nvPr/>
        </p:nvSpPr>
        <p:spPr>
          <a:xfrm>
            <a:off x="214283" y="214290"/>
            <a:ext cx="8572560" cy="3170099"/>
          </a:xfrm>
          <a:prstGeom prst="rect">
            <a:avLst/>
          </a:prstGeom>
          <a:noFill/>
          <a:ln cmpd="thickThin">
            <a:noFill/>
          </a:ln>
        </p:spPr>
        <p:txBody>
          <a:bodyPr wrap="square" rtlCol="0">
            <a:spAutoFit/>
          </a:bodyPr>
          <a:lstStyle/>
          <a:p>
            <a:pPr marL="533400" indent="-533400">
              <a:buFontTx/>
              <a:buAutoNum type="arabicParenR"/>
            </a:pPr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การฝังกลบแบบกองวางบนพื้นดินที่ไม่ได้มีการขุดดินเดิมลงไป </a:t>
            </a: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ทั้งนี้เพราะอิทธิพลของน้ำใต้ดินอยู่ใกล้พื้นดิน ดังนั้นวิธีการฝังกลบแบบนี้จึงต้องทำคันดินล้อมรอบเป็นหลุมที่วางอยู่บนดินและมีการป้องกันน้ำชะขยะมูลฝอยไหลออกจากหลุมดินไปกระทบต่อ</a:t>
            </a: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สิ่งแวดล้อม</a:t>
            </a:r>
            <a:endParaRPr lang="th-TH" sz="4000" b="1" dirty="0" smtClean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825" y="3369531"/>
            <a:ext cx="7721547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79512" y="4941168"/>
            <a:ext cx="8572560" cy="646331"/>
          </a:xfrm>
          <a:prstGeom prst="rect">
            <a:avLst/>
          </a:prstGeom>
          <a:noFill/>
          <a:ln cmpd="thickThin">
            <a:noFill/>
          </a:ln>
        </p:spPr>
        <p:txBody>
          <a:bodyPr wrap="square" rtlCol="0">
            <a:spAutoFit/>
          </a:bodyPr>
          <a:lstStyle/>
          <a:p>
            <a:pPr marL="355600" indent="-355600" algn="ctr"/>
            <a:r>
              <a:rPr lang="th-TH" sz="3600" b="1" dirty="0" smtClean="0">
                <a:solidFill>
                  <a:srgbClr val="080808"/>
                </a:solidFill>
                <a:latin typeface="Angsana New" pitchFamily="18" charset="-34"/>
                <a:cs typeface="Angsana New" pitchFamily="18" charset="-34"/>
              </a:rPr>
              <a:t>หลุมฝังกลบขยะมูลฝอยที่กลบบนพื้นดินเดิมโดยไม่มีการขุดดินลงไป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72502" y="6329363"/>
            <a:ext cx="500063" cy="457200"/>
          </a:xfrm>
          <a:noFill/>
        </p:spPr>
        <p:txBody>
          <a:bodyPr/>
          <a:lstStyle/>
          <a:p>
            <a:fld id="{221482CD-3E26-4357-A173-AD96CC339DD0}" type="slidenum">
              <a:rPr lang="en-US" smtClean="0"/>
              <a:pPr/>
              <a:t>14</a:t>
            </a:fld>
            <a:endParaRPr lang="th-TH" smtClean="0"/>
          </a:p>
        </p:txBody>
      </p:sp>
      <p:sp>
        <p:nvSpPr>
          <p:cNvPr id="8" name="TextBox 7"/>
          <p:cNvSpPr txBox="1"/>
          <p:nvPr/>
        </p:nvSpPr>
        <p:spPr>
          <a:xfrm>
            <a:off x="214283" y="214290"/>
            <a:ext cx="8572560" cy="1938992"/>
          </a:xfrm>
          <a:prstGeom prst="rect">
            <a:avLst/>
          </a:prstGeom>
          <a:noFill/>
          <a:ln cmpd="thickThin">
            <a:noFill/>
          </a:ln>
        </p:spPr>
        <p:txBody>
          <a:bodyPr wrap="square" rtlCol="0">
            <a:spAutoFit/>
          </a:bodyPr>
          <a:lstStyle/>
          <a:p>
            <a:pPr marL="534988" indent="-534988">
              <a:buFont typeface="+mj-lt"/>
              <a:buAutoNum type="arabicParenR" startAt="2"/>
            </a:pPr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การ</a:t>
            </a:r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ฝังกลบในหลุมดินที่ทำการขุดลงไปในดินที่ระดับความลึกที่ต้องการ วิธีนี้สามารถทำได้เมื่อลักษณะของน้ำใต้ดินไม่มีอิทธิพลต่อก้นหลุมหรือการซึมเข้ามาในหลุม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348880"/>
            <a:ext cx="847158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93987" y="4134831"/>
            <a:ext cx="8572560" cy="646331"/>
          </a:xfrm>
          <a:prstGeom prst="rect">
            <a:avLst/>
          </a:prstGeom>
          <a:noFill/>
          <a:ln cmpd="thickThin">
            <a:noFill/>
          </a:ln>
        </p:spPr>
        <p:txBody>
          <a:bodyPr wrap="square" rtlCol="0">
            <a:spAutoFit/>
          </a:bodyPr>
          <a:lstStyle/>
          <a:p>
            <a:pPr marL="355600" indent="-355600" algn="ctr"/>
            <a:r>
              <a:rPr lang="th-TH" sz="36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หลุมฝังกลบขยะมูลฝอยที่ฝังลงในดิน</a:t>
            </a:r>
            <a:endParaRPr lang="th-TH" sz="3600" b="1" dirty="0" smtClean="0">
              <a:solidFill>
                <a:srgbClr val="4B0703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72502" y="6329363"/>
            <a:ext cx="500063" cy="457200"/>
          </a:xfrm>
          <a:noFill/>
        </p:spPr>
        <p:txBody>
          <a:bodyPr/>
          <a:lstStyle/>
          <a:p>
            <a:fld id="{221482CD-3E26-4357-A173-AD96CC339DD0}" type="slidenum">
              <a:rPr lang="en-US" smtClean="0"/>
              <a:pPr/>
              <a:t>15</a:t>
            </a:fld>
            <a:endParaRPr lang="th-TH" smtClean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428596" y="1285860"/>
            <a:ext cx="8429684" cy="2553891"/>
          </a:xfrm>
          <a:prstGeom prst="round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7200" b="1" i="1" dirty="0" smtClean="0">
                <a:latin typeface="Angsana New" pitchFamily="18" charset="-34"/>
                <a:cs typeface="Angsana New" pitchFamily="18" charset="-34"/>
              </a:rPr>
              <a:t>4. การออกแบบระบบกำจัดขยะมูลฝอยชุมชนโดยการฝังกลบ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72502" y="6329363"/>
            <a:ext cx="500063" cy="457200"/>
          </a:xfrm>
          <a:noFill/>
        </p:spPr>
        <p:txBody>
          <a:bodyPr/>
          <a:lstStyle/>
          <a:p>
            <a:fld id="{221482CD-3E26-4357-A173-AD96CC339DD0}" type="slidenum">
              <a:rPr lang="en-US" smtClean="0"/>
              <a:pPr/>
              <a:t>16</a:t>
            </a:fld>
            <a:endParaRPr lang="th-TH" smtClean="0"/>
          </a:p>
        </p:txBody>
      </p:sp>
      <p:sp>
        <p:nvSpPr>
          <p:cNvPr id="7" name="TextBox 6"/>
          <p:cNvSpPr txBox="1"/>
          <p:nvPr/>
        </p:nvSpPr>
        <p:spPr>
          <a:xfrm>
            <a:off x="285720" y="1214422"/>
            <a:ext cx="8858280" cy="5632311"/>
          </a:xfrm>
          <a:prstGeom prst="rect">
            <a:avLst/>
          </a:prstGeom>
          <a:noFill/>
          <a:ln cmpd="thickThin">
            <a:noFill/>
          </a:ln>
        </p:spPr>
        <p:txBody>
          <a:bodyPr wrap="square" rtlCol="0">
            <a:spAutoFit/>
          </a:bodyPr>
          <a:lstStyle/>
          <a:p>
            <a:pPr marL="355600" lvl="1" indent="-355600">
              <a:buFont typeface="Arial" pitchFamily="34" charset="0"/>
              <a:buChar char="•"/>
            </a:pP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ระบบกันซึม (</a:t>
            </a:r>
            <a:r>
              <a:rPr lang="en-US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Liner System or Sealing Work) </a:t>
            </a:r>
            <a:endParaRPr lang="th-TH" sz="4000" b="1" dirty="0" smtClean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  <a:p>
            <a:pPr marL="355600" lvl="1" indent="-355600">
              <a:buFont typeface="Arial" pitchFamily="34" charset="0"/>
              <a:buChar char="•"/>
            </a:pP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ระบบรวบรวมน้ำชะขยะมูลฝอย (</a:t>
            </a:r>
            <a:r>
              <a:rPr lang="en-US" sz="4000" b="1" dirty="0" err="1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Leachate</a:t>
            </a:r>
            <a:r>
              <a:rPr lang="en-US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Collection System)</a:t>
            </a:r>
          </a:p>
          <a:p>
            <a:pPr marL="355600" lvl="1" indent="-355600">
              <a:buFont typeface="Arial" pitchFamily="34" charset="0"/>
              <a:buChar char="•"/>
            </a:pP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คันดิน (</a:t>
            </a:r>
            <a:r>
              <a:rPr lang="en-US" sz="4000" b="1" dirty="0" err="1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Berm</a:t>
            </a:r>
            <a:r>
              <a:rPr lang="en-US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</a:p>
          <a:p>
            <a:pPr marL="355600" lvl="1" indent="-355600">
              <a:buFont typeface="Arial" pitchFamily="34" charset="0"/>
              <a:buChar char="•"/>
            </a:pP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การระบายน้ำผิวดิน (</a:t>
            </a:r>
            <a:r>
              <a:rPr lang="en-US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Surface Water Drainage)</a:t>
            </a:r>
          </a:p>
          <a:p>
            <a:pPr marL="355600" lvl="1" indent="-355600">
              <a:buFont typeface="Arial" pitchFamily="34" charset="0"/>
              <a:buChar char="•"/>
            </a:pP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การกลบทับขยะมูลฝอย (</a:t>
            </a:r>
            <a:r>
              <a:rPr lang="en-US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Landfill Cover)</a:t>
            </a:r>
          </a:p>
          <a:p>
            <a:pPr marL="355600" lvl="1" indent="-355600">
              <a:buFont typeface="Arial" pitchFamily="34" charset="0"/>
              <a:buChar char="•"/>
            </a:pP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ระบบระบายก๊าซจากหลุมฝังกลบ </a:t>
            </a:r>
            <a:r>
              <a:rPr lang="en-US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(Gas Venting System)</a:t>
            </a:r>
            <a:endParaRPr lang="th-TH" sz="4000" b="1" dirty="0" smtClean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  <a:p>
            <a:pPr marL="355600" lvl="1" indent="-355600">
              <a:buFont typeface="Arial" pitchFamily="34" charset="0"/>
              <a:buChar char="•"/>
            </a:pP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สิ่งอำนวยความสะดวกอื่นๆ (</a:t>
            </a:r>
            <a:r>
              <a:rPr lang="en-US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Site Facilities) </a:t>
            </a:r>
            <a:endParaRPr lang="th-TH" sz="4000" b="1" dirty="0" smtClean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  <a:p>
            <a:pPr marL="355600" lvl="1" indent="-355600">
              <a:buFont typeface="Arial" pitchFamily="34" charset="0"/>
              <a:buChar char="•"/>
            </a:pP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การปิดดำเนินการฝังกลบ (</a:t>
            </a:r>
            <a:r>
              <a:rPr lang="en-US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Landfill Site Closure)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235" y="89578"/>
            <a:ext cx="2907692" cy="767654"/>
          </a:xfrm>
          <a:prstGeom prst="round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หัวข้อ</a:t>
            </a:r>
            <a:endParaRPr lang="th-TH" sz="60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8" name="Picture 4" descr="http://www.banruk-nursery.com/images/intro_1144671542/pink_flower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2" y="-71461"/>
            <a:ext cx="775123" cy="1059805"/>
          </a:xfrm>
          <a:prstGeom prst="rect">
            <a:avLst/>
          </a:prstGeom>
          <a:noFill/>
        </p:spPr>
      </p:pic>
      <p:pic>
        <p:nvPicPr>
          <p:cNvPr id="9" name="Picture 4" descr="http://www.banruk-nursery.com/images/intro_1144671542/pink_flower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08" y="-71461"/>
            <a:ext cx="775123" cy="105980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2951-3968-4A43-AF66-0FC275288B51}" type="slidenum">
              <a:rPr lang="en-US"/>
              <a:pPr/>
              <a:t>17</a:t>
            </a:fld>
            <a:endParaRPr lang="th-TH"/>
          </a:p>
        </p:txBody>
      </p:sp>
      <p:sp>
        <p:nvSpPr>
          <p:cNvPr id="1247234" name="Text Box 2"/>
          <p:cNvSpPr txBox="1">
            <a:spLocks noChangeArrowheads="1"/>
          </p:cNvSpPr>
          <p:nvPr/>
        </p:nvSpPr>
        <p:spPr bwMode="auto">
          <a:xfrm>
            <a:off x="107951" y="44450"/>
            <a:ext cx="8964613" cy="83099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4.1 </a:t>
            </a:r>
            <a:r>
              <a:rPr lang="th-TH" sz="48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ระบบ</a:t>
            </a:r>
            <a:r>
              <a:rPr lang="th-TH" sz="4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กันซึม (</a:t>
            </a:r>
            <a:r>
              <a:rPr lang="en-US" sz="4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Liner System or Sealing Work</a:t>
            </a:r>
            <a:r>
              <a:rPr lang="th-TH" sz="4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9512" y="908720"/>
            <a:ext cx="8669339" cy="21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th-TH" sz="44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4.1.1 วัสดุ</a:t>
            </a:r>
            <a:r>
              <a:rPr lang="th-TH" sz="44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กันซึม (</a:t>
            </a:r>
            <a:r>
              <a:rPr lang="en-US" sz="44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Liner Material</a:t>
            </a:r>
            <a:r>
              <a:rPr lang="th-TH" sz="44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)</a:t>
            </a:r>
          </a:p>
          <a:p>
            <a:pPr>
              <a:spcBef>
                <a:spcPct val="20000"/>
              </a:spcBef>
            </a:pPr>
            <a:r>
              <a:rPr lang="th-TH" sz="44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	</a:t>
            </a:r>
            <a:r>
              <a:rPr lang="th-TH" sz="4000" b="1" u="sng" dirty="0" smtClean="0">
                <a:solidFill>
                  <a:srgbClr val="3333CC"/>
                </a:solidFill>
                <a:latin typeface="Angsana New" pitchFamily="18" charset="-34"/>
                <a:cs typeface="AngsanaUPC" pitchFamily="18" charset="-34"/>
              </a:rPr>
              <a:t>วัตถุประสงค์</a:t>
            </a: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เพื่อป้องกันไม่ให้น้ำชะขยะมูลฝอยไหลออกไปสู่สิ่งแวดล้อม โดยเฉพาะการปนเปื้อนกับน้ำใต้ดิน</a:t>
            </a:r>
            <a:endParaRPr lang="th-TH" sz="4000" b="1" dirty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  <p:pic>
        <p:nvPicPr>
          <p:cNvPr id="362498" name="Picture 2" descr="D:\solid book2\solidbook\addpart2\fig4_13b.jpg"/>
          <p:cNvPicPr>
            <a:picLocks noChangeAspect="1" noChangeArrowheads="1"/>
          </p:cNvPicPr>
          <p:nvPr/>
        </p:nvPicPr>
        <p:blipFill>
          <a:blip r:embed="rId3" cstate="print"/>
          <a:srcRect b="8762"/>
          <a:stretch>
            <a:fillRect/>
          </a:stretch>
        </p:blipFill>
        <p:spPr bwMode="auto">
          <a:xfrm>
            <a:off x="827584" y="3061320"/>
            <a:ext cx="2847510" cy="3464024"/>
          </a:xfrm>
          <a:prstGeom prst="rect">
            <a:avLst/>
          </a:prstGeom>
          <a:noFill/>
        </p:spPr>
      </p:pic>
      <p:pic>
        <p:nvPicPr>
          <p:cNvPr id="362499" name="Picture 3" descr="D:\solid book2\solidbook\addpart2\fig4_15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996952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47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7234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2951-3968-4A43-AF66-0FC275288B51}" type="slidenum">
              <a:rPr lang="en-US"/>
              <a:pPr/>
              <a:t>18</a:t>
            </a:fld>
            <a:endParaRPr lang="th-TH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9512" y="188640"/>
            <a:ext cx="8669339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520825" indent="-439738">
              <a:spcBef>
                <a:spcPct val="20000"/>
              </a:spcBef>
              <a:buFont typeface="Wingdings" pitchFamily="2" charset="2"/>
              <a:buChar char="q"/>
            </a:pP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ดิน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เหนียว (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Clay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 มีค่าอัตราการซึมผ่านของน้ำประมาณ 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1 x 10</a:t>
            </a:r>
            <a:r>
              <a:rPr lang="en-US" sz="4000" b="1" baseline="30000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-7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ซม./วินาที</a:t>
            </a:r>
          </a:p>
          <a:p>
            <a:pPr marL="1520825" indent="-439738">
              <a:spcBef>
                <a:spcPct val="20000"/>
              </a:spcBef>
              <a:buFont typeface="Wingdings" pitchFamily="2" charset="2"/>
              <a:buChar char="q"/>
            </a:pP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แผ่น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พลาสติก 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HDPE 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เป็นแผ่นพลาสติกที่มีความหนาประมาณ 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0.5-2.0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มิลลิเมตร มีอัตราการซึมผ่านของน้ำ 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1x10</a:t>
            </a:r>
            <a:r>
              <a:rPr lang="en-US" sz="4000" b="1" baseline="30000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-12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ซม./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วินาที </a:t>
            </a:r>
            <a:endParaRPr lang="th-TH" sz="4000" b="1" dirty="0" smtClean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  <a:p>
            <a:pPr marL="1520825" indent="-439738">
              <a:spcBef>
                <a:spcPct val="20000"/>
              </a:spcBef>
              <a:buFont typeface="Wingdings" pitchFamily="2" charset="2"/>
              <a:buChar char="q"/>
            </a:pP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ดิน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เหนียวสังเคราะห์ (</a:t>
            </a:r>
            <a:r>
              <a:rPr lang="en-US" sz="4000" b="1" dirty="0" err="1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Geosynthetic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Clay Liner 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: 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GCL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 เป็นการนำ</a:t>
            </a: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แร่</a:t>
            </a:r>
            <a:r>
              <a:rPr lang="en-US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en-US" sz="4000" b="1" dirty="0" err="1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Montmorillonite</a:t>
            </a:r>
            <a:r>
              <a:rPr lang="en-US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หรือแร่กาลี</a:t>
            </a:r>
            <a:r>
              <a:rPr lang="th-TH" sz="4000" b="1" dirty="0" err="1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ไนท์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หรือที่มีชื่อทางการค้าว่า </a:t>
            </a:r>
            <a:r>
              <a:rPr lang="en-US" sz="4000" b="1" dirty="0" err="1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Bentonite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มาใช้ทำหน้าที่กันซึม มีอัตราการซึมผ่านของน้ำมีค่าประมาณ 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1x10</a:t>
            </a:r>
            <a:r>
              <a:rPr lang="en-US" sz="4000" b="1" baseline="30000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-9</a:t>
            </a:r>
            <a:r>
              <a:rPr lang="th-TH" sz="4000" b="1" baseline="30000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ซม./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วินาที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FDC3-7222-443E-B15D-D0233CE8FCF4}" type="slidenum">
              <a:rPr lang="en-US"/>
              <a:pPr/>
              <a:t>19</a:t>
            </a:fld>
            <a:endParaRPr lang="th-TH"/>
          </a:p>
        </p:txBody>
      </p:sp>
      <p:sp>
        <p:nvSpPr>
          <p:cNvPr id="1255426" name="Text Box 2"/>
          <p:cNvSpPr txBox="1">
            <a:spLocks noChangeArrowheads="1"/>
          </p:cNvSpPr>
          <p:nvPr/>
        </p:nvSpPr>
        <p:spPr bwMode="auto">
          <a:xfrm>
            <a:off x="295275" y="188913"/>
            <a:ext cx="86693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355600">
              <a:spcBef>
                <a:spcPct val="20000"/>
              </a:spcBef>
            </a:pP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นอกจากนี้ยังมี “วัสดุ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ป้องกันการฉีก</a:t>
            </a: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ขาด (</a:t>
            </a:r>
            <a:r>
              <a:rPr lang="en-US" sz="3600" b="1" dirty="0" err="1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Geotextile</a:t>
            </a: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 ”</a:t>
            </a:r>
            <a:endParaRPr lang="th-TH" sz="3600" b="1" dirty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  <p:pic>
        <p:nvPicPr>
          <p:cNvPr id="1255428" name="Picture 4" descr="fig4_15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24744"/>
            <a:ext cx="6816757" cy="51125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542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72502" y="6329363"/>
            <a:ext cx="500063" cy="457200"/>
          </a:xfrm>
          <a:noFill/>
        </p:spPr>
        <p:txBody>
          <a:bodyPr/>
          <a:lstStyle/>
          <a:p>
            <a:fld id="{AD6F62EF-06A1-4332-B15D-8790447ADF2C}" type="slidenum">
              <a:rPr lang="en-US" smtClean="0"/>
              <a:pPr/>
              <a:t>2</a:t>
            </a:fld>
            <a:endParaRPr lang="th-TH" smtClean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14282" y="836712"/>
            <a:ext cx="8572560" cy="6001643"/>
          </a:xfrm>
          <a:prstGeom prst="rect">
            <a:avLst/>
          </a:prstGeom>
          <a:noFill/>
          <a:ln w="9525" cmpd="tri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6575" indent="-536575">
              <a:buFontTx/>
              <a:buAutoNum type="arabicPeriod"/>
              <a:tabLst>
                <a:tab pos="3581400" algn="l"/>
              </a:tabLst>
            </a:pPr>
            <a:r>
              <a:rPr lang="th-TH" sz="4800" b="1" dirty="0" smtClean="0">
                <a:solidFill>
                  <a:srgbClr val="3333CC"/>
                </a:solidFill>
                <a:latin typeface="Angsana New" pitchFamily="18" charset="-34"/>
                <a:cs typeface="AngsanaUPC" pitchFamily="18" charset="-34"/>
              </a:rPr>
              <a:t>นิยาม</a:t>
            </a:r>
            <a:endParaRPr lang="th-TH" sz="4800" b="1" dirty="0">
              <a:solidFill>
                <a:srgbClr val="3333CC"/>
              </a:solidFill>
              <a:latin typeface="Angsana New" pitchFamily="18" charset="-34"/>
              <a:cs typeface="AngsanaUPC" pitchFamily="18" charset="-34"/>
            </a:endParaRPr>
          </a:p>
          <a:p>
            <a:pPr marL="536575" indent="-536575">
              <a:buFontTx/>
              <a:buAutoNum type="arabicPeriod"/>
              <a:tabLst>
                <a:tab pos="3581400" algn="l"/>
              </a:tabLst>
            </a:pPr>
            <a:r>
              <a:rPr lang="th-TH" sz="48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การคัดเลือกสถานที่สำหรับฝังกลบขยะมูลฝอย</a:t>
            </a:r>
          </a:p>
          <a:p>
            <a:pPr marL="536575" indent="-536575">
              <a:buFontTx/>
              <a:buAutoNum type="arabicPeriod"/>
              <a:tabLst>
                <a:tab pos="3581400" algn="l"/>
              </a:tabLst>
            </a:pPr>
            <a:r>
              <a:rPr lang="th-TH" sz="4800" b="1" dirty="0" smtClean="0">
                <a:solidFill>
                  <a:srgbClr val="3333CC"/>
                </a:solidFill>
                <a:latin typeface="Angsana New" pitchFamily="18" charset="-34"/>
                <a:cs typeface="AngsanaUPC" pitchFamily="18" charset="-34"/>
              </a:rPr>
              <a:t>ประเภทของการฝังกลบอย่างถูกหลักสุขาภิบาล</a:t>
            </a:r>
          </a:p>
          <a:p>
            <a:pPr marL="536575" indent="-536575">
              <a:buFontTx/>
              <a:buAutoNum type="arabicPeriod"/>
              <a:tabLst>
                <a:tab pos="3581400" algn="l"/>
              </a:tabLst>
            </a:pPr>
            <a:r>
              <a:rPr lang="th-TH" sz="48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การออกแบบและก่อสร้างสถานที่กำจัด</a:t>
            </a:r>
            <a:r>
              <a:rPr lang="th-TH" sz="48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ขยะ         มูล</a:t>
            </a:r>
            <a:r>
              <a:rPr lang="th-TH" sz="48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ฝอยชุมชนโดยการฝัง</a:t>
            </a:r>
            <a:r>
              <a:rPr lang="th-TH" sz="48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กลบ</a:t>
            </a:r>
          </a:p>
          <a:p>
            <a:pPr marL="536575" indent="-536575">
              <a:buFontTx/>
              <a:buAutoNum type="arabicPeriod"/>
              <a:tabLst>
                <a:tab pos="3581400" algn="l"/>
              </a:tabLst>
            </a:pPr>
            <a:r>
              <a:rPr lang="th-TH" sz="4800" b="1" dirty="0" smtClean="0">
                <a:solidFill>
                  <a:srgbClr val="3333CC"/>
                </a:solidFill>
                <a:latin typeface="Angsana New" pitchFamily="18" charset="-34"/>
                <a:cs typeface="AngsanaUPC" pitchFamily="18" charset="-34"/>
              </a:rPr>
              <a:t>การควบคุมขยะมูลฝอยให้อยู่ในบริเวณที่ทำการฝังกลบ </a:t>
            </a:r>
            <a:endParaRPr lang="en-US" sz="4800" b="1" dirty="0" smtClean="0">
              <a:solidFill>
                <a:srgbClr val="3333CC"/>
              </a:solidFill>
              <a:latin typeface="Angsana New" pitchFamily="18" charset="-34"/>
              <a:cs typeface="AngsanaUPC" pitchFamily="18" charset="-34"/>
            </a:endParaRPr>
          </a:p>
          <a:p>
            <a:pPr marL="536575" indent="-536575">
              <a:buFontTx/>
              <a:buAutoNum type="arabicPeriod"/>
              <a:tabLst>
                <a:tab pos="3581400" algn="l"/>
              </a:tabLst>
            </a:pPr>
            <a:r>
              <a:rPr lang="th-TH" sz="48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</a:t>
            </a:r>
            <a:r>
              <a:rPr lang="th-TH" sz="48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ป้องกันไฟไหม้ (</a:t>
            </a:r>
            <a:r>
              <a:rPr lang="en-US" sz="48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Fire Prevention</a:t>
            </a:r>
            <a:r>
              <a:rPr lang="th-TH" sz="48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  <a:endParaRPr lang="th-TH" sz="4800" b="1" dirty="0" smtClean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235" y="89578"/>
            <a:ext cx="2907692" cy="767654"/>
          </a:xfrm>
          <a:prstGeom prst="round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หัวข้อ</a:t>
            </a:r>
            <a:endParaRPr lang="th-TH" sz="60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8" name="Picture 4" descr="http://www.banruk-nursery.com/images/intro_1144671542/pink_flower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2" y="-71461"/>
            <a:ext cx="775123" cy="1059805"/>
          </a:xfrm>
          <a:prstGeom prst="rect">
            <a:avLst/>
          </a:prstGeom>
          <a:noFill/>
        </p:spPr>
      </p:pic>
      <p:pic>
        <p:nvPicPr>
          <p:cNvPr id="9" name="Picture 4" descr="http://www.banruk-nursery.com/images/intro_1144671542/pink_flower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08" y="-71461"/>
            <a:ext cx="775123" cy="105980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CE9C-ECB2-4429-8FB1-BF7147D9F61E}" type="slidenum">
              <a:rPr lang="en-US"/>
              <a:pPr/>
              <a:t>20</a:t>
            </a:fld>
            <a:endParaRPr lang="th-TH"/>
          </a:p>
        </p:txBody>
      </p:sp>
      <p:sp>
        <p:nvSpPr>
          <p:cNvPr id="1250308" name="Text Box 4"/>
          <p:cNvSpPr txBox="1">
            <a:spLocks noChangeArrowheads="1"/>
          </p:cNvSpPr>
          <p:nvPr/>
        </p:nvSpPr>
        <p:spPr bwMode="auto">
          <a:xfrm>
            <a:off x="250825" y="4005064"/>
            <a:ext cx="8893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การปูก้นหลุมที่ใช้ </a:t>
            </a:r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GCL 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แผ่นพลาสติก </a:t>
            </a:r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HDPE 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และแผ่นใยสังเคราะห์</a:t>
            </a:r>
          </a:p>
        </p:txBody>
      </p:sp>
      <p:graphicFrame>
        <p:nvGraphicFramePr>
          <p:cNvPr id="1250309" name="Object 5"/>
          <p:cNvGraphicFramePr>
            <a:graphicFrameLocks noChangeAspect="1"/>
          </p:cNvGraphicFramePr>
          <p:nvPr/>
        </p:nvGraphicFramePr>
        <p:xfrm>
          <a:off x="0" y="764704"/>
          <a:ext cx="8964613" cy="3032125"/>
        </p:xfrm>
        <a:graphic>
          <a:graphicData uri="http://schemas.openxmlformats.org/presentationml/2006/ole">
            <p:oleObj spid="_x0000_s9218" name="VISIO" r:id="rId4" imgW="5229000" imgH="1775160" progId="Visio.Drawing.11">
              <p:embed/>
            </p:oleObj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030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B629D-0698-4B41-AC76-3B17C4E46DAF}" type="slidenum">
              <a:rPr lang="en-US"/>
              <a:pPr/>
              <a:t>21</a:t>
            </a:fld>
            <a:endParaRPr lang="th-TH"/>
          </a:p>
        </p:txBody>
      </p:sp>
      <p:sp>
        <p:nvSpPr>
          <p:cNvPr id="1252354" name="Text Box 2"/>
          <p:cNvSpPr txBox="1">
            <a:spLocks noChangeArrowheads="1"/>
          </p:cNvSpPr>
          <p:nvPr/>
        </p:nvSpPr>
        <p:spPr bwMode="auto">
          <a:xfrm>
            <a:off x="214282" y="142852"/>
            <a:ext cx="866933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th-TH" sz="40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4.1.2 ประเภท</a:t>
            </a:r>
            <a:r>
              <a:rPr lang="th-TH" sz="40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ของชั้นกันซึม (</a:t>
            </a:r>
            <a:r>
              <a:rPr lang="en-US" sz="40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Liner Types</a:t>
            </a:r>
            <a:r>
              <a:rPr lang="th-TH" sz="40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)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1) การ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ปูกันซึมชั้นเดียว (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Single liner</a:t>
            </a: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</a:p>
          <a:p>
            <a:pPr>
              <a:spcBef>
                <a:spcPts val="0"/>
              </a:spcBef>
              <a:buFont typeface="Wingdings" pitchFamily="2" charset="2"/>
              <a:buChar char="q"/>
            </a:pP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การ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ใช้ดินเหนียวปูกันซึมเพียงอย่างเดียว (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Native clay soil</a:t>
            </a: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  <a:endParaRPr lang="th-TH" sz="4000" b="1" dirty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642911" y="2784882"/>
          <a:ext cx="7000924" cy="3644514"/>
        </p:xfrm>
        <a:graphic>
          <a:graphicData uri="http://schemas.openxmlformats.org/presentationml/2006/ole">
            <p:oleObj spid="_x0000_s30722" name="VISIO" r:id="rId5" imgW="3053160" imgH="1589400" progId="Visio.Drawing.11">
              <p:embed/>
            </p:oleObj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0826" y="6235702"/>
            <a:ext cx="8893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600" b="1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การปูก้นหลุมด้วยดินเหนียวชั้นเดียว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2354" grpId="0" build="p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4D8AA-DDE8-49D0-85AE-4C7573B6608D}" type="slidenum">
              <a:rPr lang="en-US"/>
              <a:pPr/>
              <a:t>22</a:t>
            </a:fld>
            <a:endParaRPr lang="th-TH"/>
          </a:p>
        </p:txBody>
      </p:sp>
      <p:sp>
        <p:nvSpPr>
          <p:cNvPr id="1253378" name="Text Box 2"/>
          <p:cNvSpPr txBox="1">
            <a:spLocks noChangeArrowheads="1"/>
          </p:cNvSpPr>
          <p:nvPr/>
        </p:nvSpPr>
        <p:spPr bwMode="auto">
          <a:xfrm>
            <a:off x="34925" y="188914"/>
            <a:ext cx="90360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ปูกันซึมโดยใช้แผ่นพลาสติกร่วมด้วย (</a:t>
            </a:r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Composite liner</a:t>
            </a: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  <a:endParaRPr lang="th-TH" sz="3600" b="1" dirty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  <p:graphicFrame>
        <p:nvGraphicFramePr>
          <p:cNvPr id="1253379" name="Object 3"/>
          <p:cNvGraphicFramePr>
            <a:graphicFrameLocks noChangeAspect="1"/>
          </p:cNvGraphicFramePr>
          <p:nvPr/>
        </p:nvGraphicFramePr>
        <p:xfrm>
          <a:off x="760413" y="808038"/>
          <a:ext cx="7551737" cy="3954462"/>
        </p:xfrm>
        <a:graphic>
          <a:graphicData uri="http://schemas.openxmlformats.org/presentationml/2006/ole">
            <p:oleObj spid="_x0000_s363522" name="Visio" r:id="rId4" imgW="3067421" imgH="1604616" progId="Visio.Drawing.11">
              <p:embed/>
            </p:oleObj>
          </a:graphicData>
        </a:graphic>
      </p:graphicFrame>
      <p:sp>
        <p:nvSpPr>
          <p:cNvPr id="1253380" name="Text Box 4"/>
          <p:cNvSpPr txBox="1">
            <a:spLocks noChangeArrowheads="1"/>
          </p:cNvSpPr>
          <p:nvPr/>
        </p:nvSpPr>
        <p:spPr bwMode="auto">
          <a:xfrm>
            <a:off x="250825" y="4797152"/>
            <a:ext cx="8893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การปูก้นหลุมโดยใช้พลาสติกร่วมกับดินเหนียว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3378" grpId="0" build="p"/>
      <p:bldP spid="125338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10FAE-EAC4-40CB-BA3D-30BD7FEAE332}" type="slidenum">
              <a:rPr lang="en-US">
                <a:solidFill>
                  <a:srgbClr val="110B0B"/>
                </a:solidFill>
              </a:rPr>
              <a:pPr/>
              <a:t>23</a:t>
            </a:fld>
            <a:endParaRPr lang="th-TH">
              <a:solidFill>
                <a:srgbClr val="110B0B"/>
              </a:solidFill>
            </a:endParaRPr>
          </a:p>
        </p:txBody>
      </p:sp>
      <p:sp>
        <p:nvSpPr>
          <p:cNvPr id="1254403" name="Text Box 3"/>
          <p:cNvSpPr txBox="1">
            <a:spLocks noChangeArrowheads="1"/>
          </p:cNvSpPr>
          <p:nvPr/>
        </p:nvSpPr>
        <p:spPr bwMode="auto">
          <a:xfrm>
            <a:off x="179512" y="-27384"/>
            <a:ext cx="86693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2) การ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ปูกันซึมสองชั้น (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Double composite liners</a:t>
            </a: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  <a:endParaRPr lang="th-TH" sz="4000" b="1" dirty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0" y="620688"/>
            <a:ext cx="9144000" cy="3168352"/>
            <a:chOff x="323528" y="620688"/>
            <a:chExt cx="7929702" cy="2333628"/>
          </a:xfrm>
        </p:grpSpPr>
        <p:sp>
          <p:nvSpPr>
            <p:cNvPr id="1254419" name="Text Box 19"/>
            <p:cNvSpPr txBox="1">
              <a:spLocks noChangeAspect="1" noChangeArrowheads="1"/>
            </p:cNvSpPr>
            <p:nvPr/>
          </p:nvSpPr>
          <p:spPr bwMode="auto">
            <a:xfrm>
              <a:off x="5940152" y="2353165"/>
              <a:ext cx="1953038" cy="511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th-TH" sz="2400" dirty="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แผ่นพลาสติก </a:t>
              </a:r>
              <a:r>
                <a:rPr lang="en-US" sz="2400" dirty="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HDPE</a:t>
              </a:r>
              <a:endParaRPr lang="th-TH" dirty="0">
                <a:solidFill>
                  <a:srgbClr val="110B0B"/>
                </a:solidFill>
              </a:endParaRPr>
            </a:p>
          </p:txBody>
        </p:sp>
        <p:sp>
          <p:nvSpPr>
            <p:cNvPr id="1254420" name="Text Box 20"/>
            <p:cNvSpPr txBox="1">
              <a:spLocks noChangeAspect="1" noChangeArrowheads="1"/>
            </p:cNvSpPr>
            <p:nvPr/>
          </p:nvSpPr>
          <p:spPr bwMode="auto">
            <a:xfrm>
              <a:off x="6300192" y="1417062"/>
              <a:ext cx="1953038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th-TH" sz="2400" dirty="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แผ่นพลาสติก </a:t>
              </a:r>
              <a:r>
                <a:rPr lang="en-US" sz="2400" dirty="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HDPE</a:t>
              </a:r>
              <a:endParaRPr lang="th-TH" dirty="0">
                <a:solidFill>
                  <a:srgbClr val="110B0B"/>
                </a:solidFill>
              </a:endParaRPr>
            </a:p>
          </p:txBody>
        </p:sp>
        <p:graphicFrame>
          <p:nvGraphicFramePr>
            <p:cNvPr id="1254421" name="Object 21"/>
            <p:cNvGraphicFramePr>
              <a:graphicFrameLocks noChangeAspect="1"/>
            </p:cNvGraphicFramePr>
            <p:nvPr/>
          </p:nvGraphicFramePr>
          <p:xfrm>
            <a:off x="323528" y="636122"/>
            <a:ext cx="5505348" cy="2318194"/>
          </p:xfrm>
          <a:graphic>
            <a:graphicData uri="http://schemas.openxmlformats.org/presentationml/2006/ole">
              <p:oleObj spid="_x0000_s12290" name="Visio" r:id="rId4" imgW="3475799" imgH="992652" progId="Visio.Drawing.11">
                <p:embed/>
              </p:oleObj>
            </a:graphicData>
          </a:graphic>
        </p:graphicFrame>
        <p:sp>
          <p:nvSpPr>
            <p:cNvPr id="1254422" name="Text Box 22"/>
            <p:cNvSpPr txBox="1">
              <a:spLocks noChangeAspect="1" noChangeArrowheads="1"/>
            </p:cNvSpPr>
            <p:nvPr/>
          </p:nvSpPr>
          <p:spPr bwMode="auto">
            <a:xfrm>
              <a:off x="2339365" y="2532967"/>
              <a:ext cx="1329238" cy="3580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/>
              <a:r>
                <a:rPr lang="th-TH" sz="2400" dirty="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ดินเดิมบดอัดแน่น</a:t>
              </a:r>
              <a:endParaRPr lang="th-TH" sz="2400" dirty="0">
                <a:solidFill>
                  <a:srgbClr val="110B0B"/>
                </a:solidFill>
              </a:endParaRPr>
            </a:p>
          </p:txBody>
        </p:sp>
        <p:sp>
          <p:nvSpPr>
            <p:cNvPr id="1254423" name="Text Box 23"/>
            <p:cNvSpPr txBox="1">
              <a:spLocks noChangeAspect="1" noChangeArrowheads="1"/>
            </p:cNvSpPr>
            <p:nvPr/>
          </p:nvSpPr>
          <p:spPr bwMode="auto">
            <a:xfrm>
              <a:off x="2195974" y="1684094"/>
              <a:ext cx="1928965" cy="31794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th-TH" sz="2800" dirty="0" smtClean="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ดินทราย</a:t>
              </a:r>
              <a:endParaRPr lang="th-TH" sz="1200" dirty="0">
                <a:solidFill>
                  <a:srgbClr val="110B0B"/>
                </a:solidFill>
              </a:endParaRPr>
            </a:p>
          </p:txBody>
        </p:sp>
        <p:sp>
          <p:nvSpPr>
            <p:cNvPr id="1254425" name="Text Box 25"/>
            <p:cNvSpPr txBox="1">
              <a:spLocks noChangeAspect="1" noChangeArrowheads="1"/>
            </p:cNvSpPr>
            <p:nvPr/>
          </p:nvSpPr>
          <p:spPr bwMode="auto">
            <a:xfrm>
              <a:off x="2195974" y="620688"/>
              <a:ext cx="1882913" cy="42443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th-TH" sz="2400" dirty="0" smtClean="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ขยะมูลฝอยบด</a:t>
              </a:r>
              <a:r>
                <a:rPr lang="th-TH" sz="2400" dirty="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อัด</a:t>
              </a:r>
              <a:endParaRPr lang="th-TH" sz="1100" dirty="0">
                <a:solidFill>
                  <a:srgbClr val="110B0B"/>
                </a:solidFill>
              </a:endParaRPr>
            </a:p>
          </p:txBody>
        </p:sp>
        <p:sp>
          <p:nvSpPr>
            <p:cNvPr id="1254426" name="Text Box 26"/>
            <p:cNvSpPr txBox="1">
              <a:spLocks noChangeAspect="1" noChangeArrowheads="1"/>
            </p:cNvSpPr>
            <p:nvPr/>
          </p:nvSpPr>
          <p:spPr bwMode="auto">
            <a:xfrm>
              <a:off x="6300192" y="1777101"/>
              <a:ext cx="1766735" cy="459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th-TH" sz="2400" dirty="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แผ่น</a:t>
              </a:r>
              <a:r>
                <a:rPr lang="en-US" sz="2400" dirty="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 </a:t>
              </a:r>
              <a:r>
                <a:rPr lang="en-US" sz="2400" dirty="0" err="1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Geotextile</a:t>
              </a:r>
              <a:endParaRPr lang="th-TH" dirty="0">
                <a:solidFill>
                  <a:srgbClr val="110B0B"/>
                </a:solidFill>
              </a:endParaRPr>
            </a:p>
          </p:txBody>
        </p:sp>
        <p:sp>
          <p:nvSpPr>
            <p:cNvPr id="1254427" name="Line 27"/>
            <p:cNvSpPr>
              <a:spLocks noChangeAspect="1" noChangeShapeType="1"/>
            </p:cNvSpPr>
            <p:nvPr/>
          </p:nvSpPr>
          <p:spPr bwMode="auto">
            <a:xfrm>
              <a:off x="5724128" y="2209149"/>
              <a:ext cx="180337" cy="3600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>
                <a:solidFill>
                  <a:srgbClr val="110B0B"/>
                </a:solidFill>
              </a:endParaRPr>
            </a:p>
          </p:txBody>
        </p:sp>
        <p:sp>
          <p:nvSpPr>
            <p:cNvPr id="1254428" name="Line 28"/>
            <p:cNvSpPr>
              <a:spLocks noChangeAspect="1" noChangeShapeType="1"/>
            </p:cNvSpPr>
            <p:nvPr/>
          </p:nvSpPr>
          <p:spPr bwMode="auto">
            <a:xfrm flipV="1">
              <a:off x="5724128" y="1993125"/>
              <a:ext cx="557861" cy="1111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>
                <a:solidFill>
                  <a:srgbClr val="110B0B"/>
                </a:solidFill>
              </a:endParaRPr>
            </a:p>
          </p:txBody>
        </p:sp>
        <p:sp>
          <p:nvSpPr>
            <p:cNvPr id="1254429" name="Line 29"/>
            <p:cNvSpPr>
              <a:spLocks noChangeAspect="1" noChangeShapeType="1"/>
            </p:cNvSpPr>
            <p:nvPr/>
          </p:nvSpPr>
          <p:spPr bwMode="auto">
            <a:xfrm>
              <a:off x="5868144" y="1705093"/>
              <a:ext cx="3903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>
                <a:solidFill>
                  <a:srgbClr val="110B0B"/>
                </a:solidFill>
              </a:endParaRPr>
            </a:p>
          </p:txBody>
        </p:sp>
        <p:sp>
          <p:nvSpPr>
            <p:cNvPr id="1254430" name="Text Box 30"/>
            <p:cNvSpPr txBox="1">
              <a:spLocks noChangeAspect="1" noChangeArrowheads="1"/>
            </p:cNvSpPr>
            <p:nvPr/>
          </p:nvSpPr>
          <p:spPr bwMode="auto">
            <a:xfrm>
              <a:off x="6300192" y="985013"/>
              <a:ext cx="1767782" cy="64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th-TH" sz="2400" dirty="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แผ่น</a:t>
              </a:r>
              <a:r>
                <a:rPr lang="en-US" sz="2400" dirty="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 </a:t>
              </a:r>
              <a:r>
                <a:rPr lang="en-US" sz="2400" dirty="0" err="1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Geotextile</a:t>
              </a:r>
              <a:endParaRPr lang="th-TH" dirty="0">
                <a:solidFill>
                  <a:srgbClr val="110B0B"/>
                </a:solidFill>
              </a:endParaRPr>
            </a:p>
          </p:txBody>
        </p:sp>
        <p:sp>
          <p:nvSpPr>
            <p:cNvPr id="1254431" name="Line 31"/>
            <p:cNvSpPr>
              <a:spLocks noChangeAspect="1" noChangeShapeType="1"/>
            </p:cNvSpPr>
            <p:nvPr/>
          </p:nvSpPr>
          <p:spPr bwMode="auto">
            <a:xfrm flipV="1">
              <a:off x="5796136" y="1345053"/>
              <a:ext cx="579841" cy="2006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th-TH">
                <a:solidFill>
                  <a:srgbClr val="110B0B"/>
                </a:solidFill>
              </a:endParaRPr>
            </a:p>
          </p:txBody>
        </p:sp>
        <p:sp>
          <p:nvSpPr>
            <p:cNvPr id="1254432" name="Text Box 32"/>
            <p:cNvSpPr txBox="1">
              <a:spLocks noChangeAspect="1" noChangeArrowheads="1"/>
            </p:cNvSpPr>
            <p:nvPr/>
          </p:nvSpPr>
          <p:spPr bwMode="auto">
            <a:xfrm>
              <a:off x="2123756" y="2215025"/>
              <a:ext cx="1928965" cy="35498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th-TH" sz="2400" dirty="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ดินเหนียวบดอัดแน่น</a:t>
              </a:r>
              <a:endParaRPr lang="th-TH" sz="1100" dirty="0">
                <a:solidFill>
                  <a:srgbClr val="110B0B"/>
                </a:solidFill>
              </a:endParaRPr>
            </a:p>
          </p:txBody>
        </p:sp>
        <p:sp>
          <p:nvSpPr>
            <p:cNvPr id="36" name="Text Box 32"/>
            <p:cNvSpPr txBox="1">
              <a:spLocks noChangeAspect="1" noChangeArrowheads="1"/>
            </p:cNvSpPr>
            <p:nvPr/>
          </p:nvSpPr>
          <p:spPr bwMode="auto">
            <a:xfrm>
              <a:off x="2195974" y="1259658"/>
              <a:ext cx="1928965" cy="35498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th-TH" sz="2400" dirty="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ดินเหนียวบดอัดแน่น</a:t>
              </a:r>
              <a:endParaRPr lang="th-TH" sz="1100" dirty="0">
                <a:solidFill>
                  <a:srgbClr val="110B0B"/>
                </a:solidFill>
              </a:endParaRPr>
            </a:p>
          </p:txBody>
        </p:sp>
        <p:sp>
          <p:nvSpPr>
            <p:cNvPr id="37" name="Text Box 23"/>
            <p:cNvSpPr txBox="1">
              <a:spLocks noChangeAspect="1" noChangeArrowheads="1"/>
            </p:cNvSpPr>
            <p:nvPr/>
          </p:nvSpPr>
          <p:spPr bwMode="auto">
            <a:xfrm>
              <a:off x="2195974" y="940173"/>
              <a:ext cx="1928965" cy="31794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th-TH" sz="2400" dirty="0" smtClean="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ดินทราย</a:t>
              </a:r>
              <a:endParaRPr lang="th-TH" sz="1100" dirty="0">
                <a:solidFill>
                  <a:srgbClr val="110B0B"/>
                </a:solidFill>
              </a:endParaRPr>
            </a:p>
          </p:txBody>
        </p:sp>
      </p:grpSp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611560" y="3843679"/>
          <a:ext cx="5756374" cy="3014321"/>
        </p:xfrm>
        <a:graphic>
          <a:graphicData uri="http://schemas.openxmlformats.org/presentationml/2006/ole">
            <p:oleObj spid="_x0000_s12292" name="Visio" r:id="rId5" imgW="3067421" imgH="1604616" progId="Visio.Drawing.11">
              <p:embed/>
            </p:oleObj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44D4-3B33-4025-9EFE-A30861855404}" type="slidenum">
              <a:rPr lang="en-US"/>
              <a:pPr/>
              <a:t>24</a:t>
            </a:fld>
            <a:endParaRPr lang="th-TH"/>
          </a:p>
        </p:txBody>
      </p:sp>
      <p:sp>
        <p:nvSpPr>
          <p:cNvPr id="1257474" name="Text Box 2"/>
          <p:cNvSpPr txBox="1">
            <a:spLocks noChangeArrowheads="1"/>
          </p:cNvSpPr>
          <p:nvPr/>
        </p:nvSpPr>
        <p:spPr bwMode="auto">
          <a:xfrm>
            <a:off x="71439" y="71414"/>
            <a:ext cx="900115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3) วัสดุ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รวบรวมน้ำ</a:t>
            </a: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ชะขยะมูลฝอย 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เป็นวัสดุที่ใส่เข้ามาเพื่อเป็นชั้นรวบรวมน้ำ</a:t>
            </a: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ชะขยะมูลฝอยที่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จะไหลเข้าไปสู่ท่อรับน้ำ</a:t>
            </a: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ชะขยะมูลฝอย 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ได้แก่</a:t>
            </a:r>
          </a:p>
          <a:p>
            <a:pPr marL="1698625" indent="-439738">
              <a:spcBef>
                <a:spcPts val="0"/>
              </a:spcBef>
              <a:buFont typeface="Wingdings" pitchFamily="2" charset="2"/>
              <a:buChar char="q"/>
            </a:pP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</a:t>
            </a: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ทราย 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ความหนา </a:t>
            </a:r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30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ซม.</a:t>
            </a:r>
            <a:endParaRPr lang="en-US" sz="3600" b="1" dirty="0" smtClean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  <a:p>
            <a:pPr marL="1698625" indent="-439738">
              <a:spcBef>
                <a:spcPts val="0"/>
              </a:spcBef>
              <a:buFont typeface="Wingdings" pitchFamily="2" charset="2"/>
              <a:buChar char="q"/>
            </a:pPr>
            <a:r>
              <a:rPr lang="en-US" sz="3600" b="1" dirty="0" err="1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Geonet</a:t>
            </a:r>
            <a:r>
              <a:rPr lang="en-US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หรือ </a:t>
            </a:r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Drainage 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เป็นเส้นใยพลาสติกที่ขดกัน พันกันคล้ายฝอยขัดหม้อ เป็นชั้นหนาประมาณ </a:t>
            </a:r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0.5-5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ซม.</a:t>
            </a:r>
            <a:endParaRPr lang="th-TH" sz="3600" b="1" dirty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  <p:pic>
        <p:nvPicPr>
          <p:cNvPr id="4" name="Picture 3" descr="fig4_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928934"/>
            <a:ext cx="5143827" cy="3857628"/>
          </a:xfrm>
          <a:prstGeom prst="rect">
            <a:avLst/>
          </a:prstGeom>
          <a:noFill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500694" y="5929330"/>
            <a:ext cx="23590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Geonet</a:t>
            </a:r>
            <a:endParaRPr lang="th-TH" sz="3600" b="1" dirty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7474" grpId="0" build="p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9B8C-D704-41AD-A636-BEE0797DB34B}" type="slidenum">
              <a:rPr lang="en-US"/>
              <a:pPr/>
              <a:t>25</a:t>
            </a:fld>
            <a:endParaRPr lang="th-TH"/>
          </a:p>
        </p:txBody>
      </p:sp>
      <p:sp>
        <p:nvSpPr>
          <p:cNvPr id="1260546" name="Text Box 2"/>
          <p:cNvSpPr txBox="1">
            <a:spLocks noChangeArrowheads="1"/>
          </p:cNvSpPr>
          <p:nvPr/>
        </p:nvSpPr>
        <p:spPr bwMode="auto">
          <a:xfrm>
            <a:off x="295275" y="188913"/>
            <a:ext cx="8669339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th-TH" sz="36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4.1.3 ทางเลือก</a:t>
            </a:r>
            <a:r>
              <a:rPr lang="th-TH" sz="36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ของชั้นกันซึม (</a:t>
            </a:r>
            <a:r>
              <a:rPr lang="en-US" sz="36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Liner Alternative</a:t>
            </a:r>
            <a:r>
              <a:rPr lang="th-TH" sz="36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)</a:t>
            </a:r>
          </a:p>
          <a:p>
            <a:pPr marL="903288">
              <a:spcBef>
                <a:spcPct val="20000"/>
              </a:spcBef>
            </a:pP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1) ทางเลือก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ที่ </a:t>
            </a:r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1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</a:p>
        </p:txBody>
      </p:sp>
      <p:graphicFrame>
        <p:nvGraphicFramePr>
          <p:cNvPr id="1260547" name="Object 3"/>
          <p:cNvGraphicFramePr>
            <a:graphicFrameLocks noChangeAspect="1"/>
          </p:cNvGraphicFramePr>
          <p:nvPr/>
        </p:nvGraphicFramePr>
        <p:xfrm>
          <a:off x="1331914" y="1700214"/>
          <a:ext cx="5972175" cy="4027487"/>
        </p:xfrm>
        <a:graphic>
          <a:graphicData uri="http://schemas.openxmlformats.org/presentationml/2006/ole">
            <p:oleObj spid="_x0000_s13314" name="VISIO" r:id="rId4" imgW="3305160" imgH="2225160" progId="Visio.Drawing.11">
              <p:embed/>
            </p:oleObj>
          </a:graphicData>
        </a:graphic>
      </p:graphicFrame>
      <p:sp>
        <p:nvSpPr>
          <p:cNvPr id="1260548" name="Text Box 4"/>
          <p:cNvSpPr txBox="1">
            <a:spLocks noChangeArrowheads="1"/>
          </p:cNvSpPr>
          <p:nvPr/>
        </p:nvSpPr>
        <p:spPr bwMode="auto">
          <a:xfrm>
            <a:off x="250826" y="6092826"/>
            <a:ext cx="8893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การปูก้นหลุมแบบที่ 1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5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0546" grpId="0" build="p"/>
      <p:bldP spid="126054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EF3E0-B5F2-431F-ABEE-DF9E4570474F}" type="slidenum">
              <a:rPr lang="en-US">
                <a:solidFill>
                  <a:srgbClr val="110B0B"/>
                </a:solidFill>
              </a:rPr>
              <a:pPr/>
              <a:t>26</a:t>
            </a:fld>
            <a:endParaRPr lang="th-TH">
              <a:solidFill>
                <a:srgbClr val="110B0B"/>
              </a:solidFill>
            </a:endParaRPr>
          </a:p>
        </p:txBody>
      </p:sp>
      <p:sp>
        <p:nvSpPr>
          <p:cNvPr id="1259522" name="Text Box 2"/>
          <p:cNvSpPr txBox="1">
            <a:spLocks noChangeArrowheads="1"/>
          </p:cNvSpPr>
          <p:nvPr/>
        </p:nvSpPr>
        <p:spPr bwMode="auto">
          <a:xfrm>
            <a:off x="295275" y="44451"/>
            <a:ext cx="86693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2) ทางเลือก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ที่ 2 </a:t>
            </a:r>
          </a:p>
        </p:txBody>
      </p:sp>
      <p:sp>
        <p:nvSpPr>
          <p:cNvPr id="1259524" name="Text Box 4"/>
          <p:cNvSpPr txBox="1">
            <a:spLocks noChangeArrowheads="1"/>
          </p:cNvSpPr>
          <p:nvPr/>
        </p:nvSpPr>
        <p:spPr bwMode="auto">
          <a:xfrm>
            <a:off x="250826" y="6092826"/>
            <a:ext cx="8893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600" b="1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การปูก้นหลุมแบบที่ 2</a:t>
            </a: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-107950" y="1125539"/>
            <a:ext cx="9251951" cy="4203700"/>
            <a:chOff x="2917" y="8670"/>
            <a:chExt cx="7360" cy="3343"/>
          </a:xfrm>
        </p:grpSpPr>
        <p:graphicFrame>
          <p:nvGraphicFramePr>
            <p:cNvPr id="1259526" name="Object 6"/>
            <p:cNvGraphicFramePr>
              <a:graphicFrameLocks noChangeAspect="1"/>
            </p:cNvGraphicFramePr>
            <p:nvPr/>
          </p:nvGraphicFramePr>
          <p:xfrm>
            <a:off x="2917" y="8670"/>
            <a:ext cx="5474" cy="3343"/>
          </p:xfrm>
          <a:graphic>
            <a:graphicData uri="http://schemas.openxmlformats.org/presentationml/2006/ole">
              <p:oleObj spid="_x0000_s14338" name="VISIO" r:id="rId4" imgW="3475800" imgH="2120760" progId="Visio.Drawing.11">
                <p:embed/>
              </p:oleObj>
            </a:graphicData>
          </a:graphic>
        </p:graphicFrame>
        <p:sp>
          <p:nvSpPr>
            <p:cNvPr id="1259527" name="Text Box 7"/>
            <p:cNvSpPr txBox="1">
              <a:spLocks noChangeAspect="1" noChangeArrowheads="1"/>
            </p:cNvSpPr>
            <p:nvPr/>
          </p:nvSpPr>
          <p:spPr bwMode="auto">
            <a:xfrm>
              <a:off x="8357" y="10844"/>
              <a:ext cx="1920" cy="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th-TH" sz="300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แผ่นพลาสติก </a:t>
              </a:r>
              <a:r>
                <a:rPr lang="en-US" sz="300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HDPE </a:t>
              </a:r>
              <a:r>
                <a:rPr lang="th-TH" sz="300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หนา 1.5 มิลลิเมตร</a:t>
              </a:r>
              <a:endParaRPr lang="th-TH">
                <a:solidFill>
                  <a:srgbClr val="110B0B"/>
                </a:solidFill>
              </a:endParaRPr>
            </a:p>
          </p:txBody>
        </p:sp>
        <p:sp>
          <p:nvSpPr>
            <p:cNvPr id="1259528" name="Text Box 8"/>
            <p:cNvSpPr txBox="1">
              <a:spLocks noChangeAspect="1" noChangeArrowheads="1"/>
            </p:cNvSpPr>
            <p:nvPr/>
          </p:nvSpPr>
          <p:spPr bwMode="auto">
            <a:xfrm>
              <a:off x="8357" y="9705"/>
              <a:ext cx="1440" cy="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300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Geotextile</a:t>
              </a:r>
              <a:endParaRPr lang="th-TH">
                <a:solidFill>
                  <a:srgbClr val="110B0B"/>
                </a:solidFill>
              </a:endParaRPr>
            </a:p>
          </p:txBody>
        </p:sp>
        <p:sp>
          <p:nvSpPr>
            <p:cNvPr id="1259529" name="Freeform 9"/>
            <p:cNvSpPr>
              <a:spLocks noChangeAspect="1"/>
            </p:cNvSpPr>
            <p:nvPr/>
          </p:nvSpPr>
          <p:spPr bwMode="auto">
            <a:xfrm>
              <a:off x="8220" y="10545"/>
              <a:ext cx="1500" cy="360"/>
            </a:xfrm>
            <a:custGeom>
              <a:avLst/>
              <a:gdLst/>
              <a:ahLst/>
              <a:cxnLst>
                <a:cxn ang="0">
                  <a:pos x="1500" y="360"/>
                </a:cxn>
                <a:cxn ang="0">
                  <a:pos x="1500" y="60"/>
                </a:cxn>
                <a:cxn ang="0">
                  <a:pos x="0" y="0"/>
                </a:cxn>
              </a:cxnLst>
              <a:rect l="0" t="0" r="r" b="b"/>
              <a:pathLst>
                <a:path w="1500" h="360">
                  <a:moveTo>
                    <a:pt x="1500" y="360"/>
                  </a:moveTo>
                  <a:lnTo>
                    <a:pt x="1500" y="6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th-TH">
                <a:solidFill>
                  <a:srgbClr val="110B0B"/>
                </a:solidFill>
              </a:endParaRPr>
            </a:p>
          </p:txBody>
        </p:sp>
        <p:sp>
          <p:nvSpPr>
            <p:cNvPr id="1259530" name="Freeform 10"/>
            <p:cNvSpPr>
              <a:spLocks noChangeAspect="1"/>
            </p:cNvSpPr>
            <p:nvPr/>
          </p:nvSpPr>
          <p:spPr bwMode="auto">
            <a:xfrm>
              <a:off x="8235" y="10230"/>
              <a:ext cx="855" cy="240"/>
            </a:xfrm>
            <a:custGeom>
              <a:avLst/>
              <a:gdLst/>
              <a:ahLst/>
              <a:cxnLst>
                <a:cxn ang="0">
                  <a:pos x="855" y="0"/>
                </a:cxn>
                <a:cxn ang="0">
                  <a:pos x="855" y="150"/>
                </a:cxn>
                <a:cxn ang="0">
                  <a:pos x="0" y="240"/>
                </a:cxn>
              </a:cxnLst>
              <a:rect l="0" t="0" r="r" b="b"/>
              <a:pathLst>
                <a:path w="855" h="240">
                  <a:moveTo>
                    <a:pt x="855" y="0"/>
                  </a:moveTo>
                  <a:lnTo>
                    <a:pt x="855" y="150"/>
                  </a:lnTo>
                  <a:lnTo>
                    <a:pt x="0" y="24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th-TH">
                <a:solidFill>
                  <a:srgbClr val="110B0B"/>
                </a:solidFill>
              </a:endParaRPr>
            </a:p>
          </p:txBody>
        </p:sp>
      </p:grp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22" grpId="0" build="p"/>
      <p:bldP spid="12595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F221-9CC9-40C9-BA5C-8691574B7F7F}" type="slidenum">
              <a:rPr lang="en-US">
                <a:solidFill>
                  <a:srgbClr val="110B0B"/>
                </a:solidFill>
              </a:rPr>
              <a:pPr/>
              <a:t>27</a:t>
            </a:fld>
            <a:endParaRPr lang="th-TH">
              <a:solidFill>
                <a:srgbClr val="110B0B"/>
              </a:solidFill>
            </a:endParaRPr>
          </a:p>
        </p:txBody>
      </p:sp>
      <p:sp>
        <p:nvSpPr>
          <p:cNvPr id="1261570" name="Text Box 2"/>
          <p:cNvSpPr txBox="1">
            <a:spLocks noChangeArrowheads="1"/>
          </p:cNvSpPr>
          <p:nvPr/>
        </p:nvSpPr>
        <p:spPr bwMode="auto">
          <a:xfrm>
            <a:off x="295275" y="44451"/>
            <a:ext cx="86693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3) ทางเลือก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ที่ 3</a:t>
            </a:r>
          </a:p>
        </p:txBody>
      </p:sp>
      <p:sp>
        <p:nvSpPr>
          <p:cNvPr id="1261571" name="Text Box 3"/>
          <p:cNvSpPr txBox="1">
            <a:spLocks noChangeArrowheads="1"/>
          </p:cNvSpPr>
          <p:nvPr/>
        </p:nvSpPr>
        <p:spPr bwMode="auto">
          <a:xfrm>
            <a:off x="250826" y="6092826"/>
            <a:ext cx="8893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600" b="1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การปูก้นหลุมแบบที่ 3</a:t>
            </a:r>
          </a:p>
        </p:txBody>
      </p:sp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107949" y="1196975"/>
            <a:ext cx="9036051" cy="4113213"/>
            <a:chOff x="2917" y="2147"/>
            <a:chExt cx="7345" cy="3343"/>
          </a:xfrm>
        </p:grpSpPr>
        <p:graphicFrame>
          <p:nvGraphicFramePr>
            <p:cNvPr id="1261579" name="Object 11"/>
            <p:cNvGraphicFramePr>
              <a:graphicFrameLocks noChangeAspect="1"/>
            </p:cNvGraphicFramePr>
            <p:nvPr/>
          </p:nvGraphicFramePr>
          <p:xfrm>
            <a:off x="2917" y="2147"/>
            <a:ext cx="5474" cy="3343"/>
          </p:xfrm>
          <a:graphic>
            <a:graphicData uri="http://schemas.openxmlformats.org/presentationml/2006/ole">
              <p:oleObj spid="_x0000_s15362" name="VISIO" r:id="rId4" imgW="3475800" imgH="2120760" progId="Visio.Drawing.11">
                <p:embed/>
              </p:oleObj>
            </a:graphicData>
          </a:graphic>
        </p:graphicFrame>
        <p:sp>
          <p:nvSpPr>
            <p:cNvPr id="1261580" name="Text Box 12"/>
            <p:cNvSpPr txBox="1">
              <a:spLocks noChangeAspect="1" noChangeArrowheads="1"/>
            </p:cNvSpPr>
            <p:nvPr/>
          </p:nvSpPr>
          <p:spPr bwMode="auto">
            <a:xfrm>
              <a:off x="8342" y="4320"/>
              <a:ext cx="1920" cy="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th-TH" sz="300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แผ่นพลาสติก </a:t>
              </a:r>
              <a:r>
                <a:rPr lang="en-US" sz="300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HDPE </a:t>
              </a:r>
              <a:r>
                <a:rPr lang="th-TH" sz="300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หนา 1.5 มิลลิเมตร</a:t>
              </a:r>
              <a:endParaRPr lang="th-TH">
                <a:solidFill>
                  <a:srgbClr val="110B0B"/>
                </a:solidFill>
              </a:endParaRPr>
            </a:p>
          </p:txBody>
        </p:sp>
        <p:sp>
          <p:nvSpPr>
            <p:cNvPr id="1261581" name="Text Box 13"/>
            <p:cNvSpPr txBox="1">
              <a:spLocks noChangeAspect="1" noChangeArrowheads="1"/>
            </p:cNvSpPr>
            <p:nvPr/>
          </p:nvSpPr>
          <p:spPr bwMode="auto">
            <a:xfrm>
              <a:off x="8342" y="3181"/>
              <a:ext cx="1440" cy="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300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Geotextile</a:t>
              </a:r>
              <a:endParaRPr lang="th-TH">
                <a:solidFill>
                  <a:srgbClr val="110B0B"/>
                </a:solidFill>
              </a:endParaRPr>
            </a:p>
          </p:txBody>
        </p:sp>
        <p:sp>
          <p:nvSpPr>
            <p:cNvPr id="1261582" name="Freeform 14"/>
            <p:cNvSpPr>
              <a:spLocks noChangeAspect="1"/>
            </p:cNvSpPr>
            <p:nvPr/>
          </p:nvSpPr>
          <p:spPr bwMode="auto">
            <a:xfrm>
              <a:off x="8205" y="4021"/>
              <a:ext cx="1500" cy="360"/>
            </a:xfrm>
            <a:custGeom>
              <a:avLst/>
              <a:gdLst/>
              <a:ahLst/>
              <a:cxnLst>
                <a:cxn ang="0">
                  <a:pos x="1500" y="360"/>
                </a:cxn>
                <a:cxn ang="0">
                  <a:pos x="1500" y="60"/>
                </a:cxn>
                <a:cxn ang="0">
                  <a:pos x="0" y="0"/>
                </a:cxn>
              </a:cxnLst>
              <a:rect l="0" t="0" r="r" b="b"/>
              <a:pathLst>
                <a:path w="1500" h="360">
                  <a:moveTo>
                    <a:pt x="1500" y="360"/>
                  </a:moveTo>
                  <a:lnTo>
                    <a:pt x="1500" y="6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th-TH">
                <a:solidFill>
                  <a:srgbClr val="110B0B"/>
                </a:solidFill>
              </a:endParaRPr>
            </a:p>
          </p:txBody>
        </p:sp>
        <p:sp>
          <p:nvSpPr>
            <p:cNvPr id="1261583" name="Freeform 15"/>
            <p:cNvSpPr>
              <a:spLocks noChangeAspect="1"/>
            </p:cNvSpPr>
            <p:nvPr/>
          </p:nvSpPr>
          <p:spPr bwMode="auto">
            <a:xfrm>
              <a:off x="8220" y="3706"/>
              <a:ext cx="855" cy="240"/>
            </a:xfrm>
            <a:custGeom>
              <a:avLst/>
              <a:gdLst/>
              <a:ahLst/>
              <a:cxnLst>
                <a:cxn ang="0">
                  <a:pos x="855" y="0"/>
                </a:cxn>
                <a:cxn ang="0">
                  <a:pos x="855" y="150"/>
                </a:cxn>
                <a:cxn ang="0">
                  <a:pos x="0" y="240"/>
                </a:cxn>
              </a:cxnLst>
              <a:rect l="0" t="0" r="r" b="b"/>
              <a:pathLst>
                <a:path w="855" h="240">
                  <a:moveTo>
                    <a:pt x="855" y="0"/>
                  </a:moveTo>
                  <a:lnTo>
                    <a:pt x="855" y="150"/>
                  </a:lnTo>
                  <a:lnTo>
                    <a:pt x="0" y="24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th-TH">
                <a:solidFill>
                  <a:srgbClr val="110B0B"/>
                </a:solidFill>
              </a:endParaRPr>
            </a:p>
          </p:txBody>
        </p:sp>
      </p:grp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1570" grpId="0" build="p"/>
      <p:bldP spid="126157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A39C-A644-4C05-9A35-D113D1EE2995}" type="slidenum">
              <a:rPr lang="en-US">
                <a:solidFill>
                  <a:srgbClr val="110B0B"/>
                </a:solidFill>
              </a:rPr>
              <a:pPr/>
              <a:t>28</a:t>
            </a:fld>
            <a:endParaRPr lang="th-TH">
              <a:solidFill>
                <a:srgbClr val="110B0B"/>
              </a:solidFill>
            </a:endParaRPr>
          </a:p>
        </p:txBody>
      </p:sp>
      <p:sp>
        <p:nvSpPr>
          <p:cNvPr id="1262594" name="Text Box 2"/>
          <p:cNvSpPr txBox="1">
            <a:spLocks noChangeArrowheads="1"/>
          </p:cNvSpPr>
          <p:nvPr/>
        </p:nvSpPr>
        <p:spPr bwMode="auto">
          <a:xfrm>
            <a:off x="295275" y="44451"/>
            <a:ext cx="86693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4) ทางเลือก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ที่ 4</a:t>
            </a:r>
          </a:p>
        </p:txBody>
      </p:sp>
      <p:sp>
        <p:nvSpPr>
          <p:cNvPr id="1262595" name="Text Box 3"/>
          <p:cNvSpPr txBox="1">
            <a:spLocks noChangeArrowheads="1"/>
          </p:cNvSpPr>
          <p:nvPr/>
        </p:nvSpPr>
        <p:spPr bwMode="auto">
          <a:xfrm>
            <a:off x="2" y="4941889"/>
            <a:ext cx="8893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600" b="1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การปูก้นหลุมแบบที่ 4</a:t>
            </a:r>
          </a:p>
        </p:txBody>
      </p:sp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295276" y="1341439"/>
            <a:ext cx="8848725" cy="3198812"/>
            <a:chOff x="2757" y="7776"/>
            <a:chExt cx="7720" cy="2790"/>
          </a:xfrm>
        </p:grpSpPr>
        <p:graphicFrame>
          <p:nvGraphicFramePr>
            <p:cNvPr id="1262603" name="Object 11"/>
            <p:cNvGraphicFramePr>
              <a:graphicFrameLocks noChangeAspect="1"/>
            </p:cNvGraphicFramePr>
            <p:nvPr/>
          </p:nvGraphicFramePr>
          <p:xfrm>
            <a:off x="2757" y="7776"/>
            <a:ext cx="5474" cy="2790"/>
          </p:xfrm>
          <a:graphic>
            <a:graphicData uri="http://schemas.openxmlformats.org/presentationml/2006/ole">
              <p:oleObj spid="_x0000_s16386" name="VISIO" r:id="rId4" imgW="3475800" imgH="1775160" progId="Visio.Drawing.11">
                <p:embed/>
              </p:oleObj>
            </a:graphicData>
          </a:graphic>
        </p:graphicFrame>
        <p:sp>
          <p:nvSpPr>
            <p:cNvPr id="1262604" name="Text Box 12"/>
            <p:cNvSpPr txBox="1">
              <a:spLocks noChangeAspect="1" noChangeArrowheads="1"/>
            </p:cNvSpPr>
            <p:nvPr/>
          </p:nvSpPr>
          <p:spPr bwMode="auto">
            <a:xfrm>
              <a:off x="8312" y="9441"/>
              <a:ext cx="1920" cy="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th-TH" sz="240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แผ่นพลาสติก </a:t>
              </a:r>
              <a:r>
                <a:rPr lang="en-US" sz="240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HDPE </a:t>
              </a:r>
              <a:r>
                <a:rPr lang="th-TH" sz="240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หนา 1.5 มิลลิเมตร</a:t>
              </a:r>
              <a:endParaRPr lang="th-TH">
                <a:solidFill>
                  <a:srgbClr val="110B0B"/>
                </a:solidFill>
              </a:endParaRPr>
            </a:p>
          </p:txBody>
        </p:sp>
        <p:sp>
          <p:nvSpPr>
            <p:cNvPr id="1262605" name="Text Box 13"/>
            <p:cNvSpPr txBox="1">
              <a:spLocks noChangeAspect="1" noChangeArrowheads="1"/>
            </p:cNvSpPr>
            <p:nvPr/>
          </p:nvSpPr>
          <p:spPr bwMode="auto">
            <a:xfrm>
              <a:off x="9037" y="8690"/>
              <a:ext cx="1440" cy="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40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Geotextile</a:t>
              </a:r>
              <a:endParaRPr lang="th-TH">
                <a:solidFill>
                  <a:srgbClr val="110B0B"/>
                </a:solidFill>
              </a:endParaRPr>
            </a:p>
          </p:txBody>
        </p:sp>
        <p:sp>
          <p:nvSpPr>
            <p:cNvPr id="1262606" name="Freeform 14"/>
            <p:cNvSpPr>
              <a:spLocks noChangeAspect="1"/>
            </p:cNvSpPr>
            <p:nvPr/>
          </p:nvSpPr>
          <p:spPr bwMode="auto">
            <a:xfrm>
              <a:off x="8175" y="9142"/>
              <a:ext cx="1500" cy="360"/>
            </a:xfrm>
            <a:custGeom>
              <a:avLst/>
              <a:gdLst/>
              <a:ahLst/>
              <a:cxnLst>
                <a:cxn ang="0">
                  <a:pos x="1500" y="360"/>
                </a:cxn>
                <a:cxn ang="0">
                  <a:pos x="1500" y="60"/>
                </a:cxn>
                <a:cxn ang="0">
                  <a:pos x="0" y="0"/>
                </a:cxn>
              </a:cxnLst>
              <a:rect l="0" t="0" r="r" b="b"/>
              <a:pathLst>
                <a:path w="1500" h="360">
                  <a:moveTo>
                    <a:pt x="1500" y="360"/>
                  </a:moveTo>
                  <a:lnTo>
                    <a:pt x="1500" y="6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th-TH">
                <a:solidFill>
                  <a:srgbClr val="110B0B"/>
                </a:solidFill>
              </a:endParaRPr>
            </a:p>
          </p:txBody>
        </p:sp>
        <p:sp>
          <p:nvSpPr>
            <p:cNvPr id="1262607" name="Line 15"/>
            <p:cNvSpPr>
              <a:spLocks noChangeAspect="1" noChangeShapeType="1"/>
            </p:cNvSpPr>
            <p:nvPr/>
          </p:nvSpPr>
          <p:spPr bwMode="auto">
            <a:xfrm flipH="1">
              <a:off x="8055" y="8990"/>
              <a:ext cx="108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th-TH">
                <a:solidFill>
                  <a:srgbClr val="110B0B"/>
                </a:solidFill>
              </a:endParaRPr>
            </a:p>
          </p:txBody>
        </p:sp>
        <p:sp>
          <p:nvSpPr>
            <p:cNvPr id="1262608" name="Text Box 16"/>
            <p:cNvSpPr txBox="1">
              <a:spLocks noChangeAspect="1" noChangeArrowheads="1"/>
            </p:cNvSpPr>
            <p:nvPr/>
          </p:nvSpPr>
          <p:spPr bwMode="auto">
            <a:xfrm>
              <a:off x="8517" y="8210"/>
              <a:ext cx="1920" cy="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300" dirty="0" err="1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Geonet</a:t>
              </a:r>
              <a:r>
                <a:rPr lang="en-US" sz="2300" dirty="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 </a:t>
              </a:r>
              <a:r>
                <a:rPr lang="th-TH" sz="2300" dirty="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หนา 10 </a:t>
              </a:r>
              <a:r>
                <a:rPr lang="th-TH" sz="2300" dirty="0" smtClean="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ซม.</a:t>
              </a:r>
              <a:endParaRPr lang="th-TH" dirty="0">
                <a:solidFill>
                  <a:srgbClr val="110B0B"/>
                </a:solidFill>
              </a:endParaRPr>
            </a:p>
          </p:txBody>
        </p:sp>
        <p:sp>
          <p:nvSpPr>
            <p:cNvPr id="1262609" name="Line 17"/>
            <p:cNvSpPr>
              <a:spLocks noChangeAspect="1" noChangeShapeType="1"/>
            </p:cNvSpPr>
            <p:nvPr/>
          </p:nvSpPr>
          <p:spPr bwMode="auto">
            <a:xfrm flipH="1">
              <a:off x="8055" y="8540"/>
              <a:ext cx="525" cy="2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th-TH">
                <a:solidFill>
                  <a:srgbClr val="110B0B"/>
                </a:solidFill>
              </a:endParaRPr>
            </a:p>
          </p:txBody>
        </p:sp>
      </p:grp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2594" grpId="0" build="p"/>
      <p:bldP spid="126259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758A-DE7B-4643-AA2E-E920439DD582}" type="slidenum">
              <a:rPr lang="en-US">
                <a:solidFill>
                  <a:srgbClr val="110B0B"/>
                </a:solidFill>
              </a:rPr>
              <a:pPr/>
              <a:t>29</a:t>
            </a:fld>
            <a:endParaRPr lang="th-TH">
              <a:solidFill>
                <a:srgbClr val="110B0B"/>
              </a:solidFill>
            </a:endParaRPr>
          </a:p>
        </p:txBody>
      </p:sp>
      <p:sp>
        <p:nvSpPr>
          <p:cNvPr id="1263618" name="Text Box 2"/>
          <p:cNvSpPr txBox="1">
            <a:spLocks noChangeArrowheads="1"/>
          </p:cNvSpPr>
          <p:nvPr/>
        </p:nvSpPr>
        <p:spPr bwMode="auto">
          <a:xfrm>
            <a:off x="295275" y="44451"/>
            <a:ext cx="86693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5) ทางเลือก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ที่ 5</a:t>
            </a:r>
          </a:p>
        </p:txBody>
      </p:sp>
      <p:sp>
        <p:nvSpPr>
          <p:cNvPr id="1263619" name="Text Box 3"/>
          <p:cNvSpPr txBox="1">
            <a:spLocks noChangeArrowheads="1"/>
          </p:cNvSpPr>
          <p:nvPr/>
        </p:nvSpPr>
        <p:spPr bwMode="auto">
          <a:xfrm>
            <a:off x="107951" y="5516564"/>
            <a:ext cx="8893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การปูก้นหลุมแบบที่ 5</a:t>
            </a:r>
          </a:p>
        </p:txBody>
      </p:sp>
      <p:grpSp>
        <p:nvGrpSpPr>
          <p:cNvPr id="2" name="Group 12"/>
          <p:cNvGrpSpPr>
            <a:grpSpLocks noChangeAspect="1"/>
          </p:cNvGrpSpPr>
          <p:nvPr/>
        </p:nvGrpSpPr>
        <p:grpSpPr bwMode="auto">
          <a:xfrm>
            <a:off x="34925" y="908051"/>
            <a:ext cx="9050339" cy="4113213"/>
            <a:chOff x="3077" y="1980"/>
            <a:chExt cx="7357" cy="3343"/>
          </a:xfrm>
        </p:grpSpPr>
        <p:graphicFrame>
          <p:nvGraphicFramePr>
            <p:cNvPr id="1263629" name="Object 13"/>
            <p:cNvGraphicFramePr>
              <a:graphicFrameLocks noChangeAspect="1"/>
            </p:cNvGraphicFramePr>
            <p:nvPr/>
          </p:nvGraphicFramePr>
          <p:xfrm>
            <a:off x="3077" y="1980"/>
            <a:ext cx="5474" cy="3343"/>
          </p:xfrm>
          <a:graphic>
            <a:graphicData uri="http://schemas.openxmlformats.org/presentationml/2006/ole">
              <p:oleObj spid="_x0000_s17410" name="VISIO" r:id="rId4" imgW="3475800" imgH="2120760" progId="Visio.Drawing.11">
                <p:embed/>
              </p:oleObj>
            </a:graphicData>
          </a:graphic>
        </p:graphicFrame>
        <p:sp>
          <p:nvSpPr>
            <p:cNvPr id="1263630" name="Text Box 14"/>
            <p:cNvSpPr txBox="1">
              <a:spLocks noChangeAspect="1" noChangeArrowheads="1"/>
            </p:cNvSpPr>
            <p:nvPr/>
          </p:nvSpPr>
          <p:spPr bwMode="auto">
            <a:xfrm>
              <a:off x="8514" y="4155"/>
              <a:ext cx="1920" cy="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th-TH" sz="300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แผ่นพลาสติก </a:t>
              </a:r>
              <a:r>
                <a:rPr lang="en-US" sz="300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HDPE </a:t>
              </a:r>
              <a:r>
                <a:rPr lang="th-TH" sz="300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หนา 1.5 มม.</a:t>
              </a:r>
              <a:endParaRPr lang="th-TH">
                <a:solidFill>
                  <a:srgbClr val="110B0B"/>
                </a:solidFill>
              </a:endParaRPr>
            </a:p>
          </p:txBody>
        </p:sp>
        <p:sp>
          <p:nvSpPr>
            <p:cNvPr id="1263631" name="Text Box 15"/>
            <p:cNvSpPr txBox="1">
              <a:spLocks noChangeAspect="1" noChangeArrowheads="1"/>
            </p:cNvSpPr>
            <p:nvPr/>
          </p:nvSpPr>
          <p:spPr bwMode="auto">
            <a:xfrm>
              <a:off x="8514" y="3016"/>
              <a:ext cx="1440" cy="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3000">
                  <a:solidFill>
                    <a:srgbClr val="110B0B"/>
                  </a:solidFill>
                  <a:latin typeface="Angsana New" pitchFamily="18" charset="-34"/>
                  <a:cs typeface="CordiaUPC" pitchFamily="34" charset="-34"/>
                </a:rPr>
                <a:t>Geotextile</a:t>
              </a:r>
              <a:endParaRPr lang="th-TH">
                <a:solidFill>
                  <a:srgbClr val="110B0B"/>
                </a:solidFill>
              </a:endParaRPr>
            </a:p>
          </p:txBody>
        </p:sp>
        <p:sp>
          <p:nvSpPr>
            <p:cNvPr id="1263632" name="Freeform 16"/>
            <p:cNvSpPr>
              <a:spLocks noChangeAspect="1"/>
            </p:cNvSpPr>
            <p:nvPr/>
          </p:nvSpPr>
          <p:spPr bwMode="auto">
            <a:xfrm>
              <a:off x="8377" y="3856"/>
              <a:ext cx="1500" cy="360"/>
            </a:xfrm>
            <a:custGeom>
              <a:avLst/>
              <a:gdLst/>
              <a:ahLst/>
              <a:cxnLst>
                <a:cxn ang="0">
                  <a:pos x="1500" y="360"/>
                </a:cxn>
                <a:cxn ang="0">
                  <a:pos x="1500" y="60"/>
                </a:cxn>
                <a:cxn ang="0">
                  <a:pos x="0" y="0"/>
                </a:cxn>
              </a:cxnLst>
              <a:rect l="0" t="0" r="r" b="b"/>
              <a:pathLst>
                <a:path w="1500" h="360">
                  <a:moveTo>
                    <a:pt x="1500" y="360"/>
                  </a:moveTo>
                  <a:lnTo>
                    <a:pt x="1500" y="6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th-TH">
                <a:solidFill>
                  <a:srgbClr val="110B0B"/>
                </a:solidFill>
              </a:endParaRPr>
            </a:p>
          </p:txBody>
        </p:sp>
        <p:sp>
          <p:nvSpPr>
            <p:cNvPr id="1263633" name="Freeform 17"/>
            <p:cNvSpPr>
              <a:spLocks noChangeAspect="1"/>
            </p:cNvSpPr>
            <p:nvPr/>
          </p:nvSpPr>
          <p:spPr bwMode="auto">
            <a:xfrm>
              <a:off x="8392" y="3541"/>
              <a:ext cx="855" cy="240"/>
            </a:xfrm>
            <a:custGeom>
              <a:avLst/>
              <a:gdLst/>
              <a:ahLst/>
              <a:cxnLst>
                <a:cxn ang="0">
                  <a:pos x="855" y="0"/>
                </a:cxn>
                <a:cxn ang="0">
                  <a:pos x="855" y="150"/>
                </a:cxn>
                <a:cxn ang="0">
                  <a:pos x="0" y="240"/>
                </a:cxn>
              </a:cxnLst>
              <a:rect l="0" t="0" r="r" b="b"/>
              <a:pathLst>
                <a:path w="855" h="240">
                  <a:moveTo>
                    <a:pt x="855" y="0"/>
                  </a:moveTo>
                  <a:lnTo>
                    <a:pt x="855" y="150"/>
                  </a:lnTo>
                  <a:lnTo>
                    <a:pt x="0" y="24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th-TH">
                <a:solidFill>
                  <a:srgbClr val="110B0B"/>
                </a:solidFill>
              </a:endParaRPr>
            </a:p>
          </p:txBody>
        </p:sp>
      </p:grp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3618" grpId="0" build="p"/>
      <p:bldP spid="12636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72502" y="6329363"/>
            <a:ext cx="500063" cy="457200"/>
          </a:xfrm>
          <a:noFill/>
        </p:spPr>
        <p:txBody>
          <a:bodyPr/>
          <a:lstStyle/>
          <a:p>
            <a:fld id="{221482CD-3E26-4357-A173-AD96CC339DD0}" type="slidenum">
              <a:rPr lang="en-US" smtClean="0"/>
              <a:pPr/>
              <a:t>3</a:t>
            </a:fld>
            <a:endParaRPr lang="th-TH" smtClean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2214546" y="1857364"/>
            <a:ext cx="4643470" cy="2451735"/>
          </a:xfrm>
          <a:prstGeom prst="round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3800" b="1" i="1" dirty="0" smtClean="0"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13800" b="1" i="1" dirty="0" smtClean="0">
                <a:latin typeface="Angsana New" pitchFamily="18" charset="-34"/>
                <a:cs typeface="Angsana New" pitchFamily="18" charset="-34"/>
              </a:rPr>
              <a:t>นิยาม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73B8-600C-48FB-8020-DFD5DD4CDE3A}" type="slidenum">
              <a:rPr lang="en-US">
                <a:solidFill>
                  <a:srgbClr val="110B0B"/>
                </a:solidFill>
              </a:rPr>
              <a:pPr/>
              <a:t>30</a:t>
            </a:fld>
            <a:endParaRPr lang="th-TH">
              <a:solidFill>
                <a:srgbClr val="110B0B"/>
              </a:solidFill>
            </a:endParaRP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71883" y="59140"/>
            <a:ext cx="8964613" cy="156966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4.2 </a:t>
            </a:r>
            <a:r>
              <a:rPr lang="th-TH" sz="48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ระบบ</a:t>
            </a:r>
            <a:r>
              <a:rPr lang="th-TH" sz="4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รวบรวมน้ำ</a:t>
            </a:r>
            <a:r>
              <a:rPr lang="th-TH" sz="48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ชะขยะมูลฝอย </a:t>
            </a:r>
            <a:r>
              <a:rPr lang="th-TH" sz="4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(</a:t>
            </a:r>
            <a:r>
              <a:rPr lang="en-US" sz="4800" b="1" dirty="0" err="1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Leachate</a:t>
            </a:r>
            <a:r>
              <a:rPr lang="en-US" sz="4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Collection System)</a:t>
            </a:r>
            <a:endParaRPr lang="th-TH" sz="4800" b="1" dirty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07504" y="1484784"/>
            <a:ext cx="8669339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th-TH" sz="40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	</a:t>
            </a:r>
            <a:r>
              <a:rPr lang="th-TH" sz="3600" b="1" u="sng" dirty="0" smtClean="0">
                <a:solidFill>
                  <a:srgbClr val="3333CC"/>
                </a:solidFill>
                <a:latin typeface="Angsana New" pitchFamily="18" charset="-34"/>
                <a:cs typeface="AngsanaUPC" pitchFamily="18" charset="-34"/>
              </a:rPr>
              <a:t>วัตถุประสงค์</a:t>
            </a: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เพื่อรวบรวมน้ำชะขยะมูลฝอยออกจากหลุมฝังกลบแล้วนำไปบำบัดก่อนระบายออกสู่สภาพแวดล้อม</a:t>
            </a:r>
            <a:endParaRPr lang="th-TH" sz="3600" b="1" dirty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492896"/>
            <a:ext cx="7813327" cy="398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Text Box 3"/>
          <p:cNvSpPr txBox="1">
            <a:spLocks noChangeArrowheads="1"/>
          </p:cNvSpPr>
          <p:nvPr/>
        </p:nvSpPr>
        <p:spPr bwMode="auto">
          <a:xfrm>
            <a:off x="107504" y="6237312"/>
            <a:ext cx="8893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2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แนวท่อรวบรวมน้ำ</a:t>
            </a:r>
            <a:r>
              <a:rPr lang="th-TH" sz="28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ชะขยะมูลฝอย</a:t>
            </a:r>
            <a:endParaRPr lang="th-TH" sz="2800" b="1" dirty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8F95A-3D68-4CA4-B318-C6B4C204F0CB}" type="slidenum">
              <a:rPr lang="en-US"/>
              <a:pPr/>
              <a:t>31</a:t>
            </a:fld>
            <a:endParaRPr lang="th-TH"/>
          </a:p>
        </p:txBody>
      </p:sp>
      <p:pic>
        <p:nvPicPr>
          <p:cNvPr id="1266693" name="Picture 5" descr="fig4_2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4965700" cy="3367088"/>
          </a:xfrm>
          <a:prstGeom prst="rect">
            <a:avLst/>
          </a:prstGeom>
          <a:noFill/>
        </p:spPr>
      </p:pic>
      <p:pic>
        <p:nvPicPr>
          <p:cNvPr id="1266692" name="Picture 4" descr="fig4_23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1" y="3141664"/>
            <a:ext cx="4867275" cy="36528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5922B-B90C-4122-833D-07638968F20F}" type="slidenum">
              <a:rPr lang="en-US"/>
              <a:pPr/>
              <a:t>32</a:t>
            </a:fld>
            <a:endParaRPr lang="th-TH"/>
          </a:p>
        </p:txBody>
      </p:sp>
      <p:pic>
        <p:nvPicPr>
          <p:cNvPr id="1276932" name="Picture 4" descr="fig4_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132856"/>
            <a:ext cx="6480397" cy="4320779"/>
          </a:xfrm>
          <a:prstGeom prst="rect">
            <a:avLst/>
          </a:prstGeom>
          <a:noFill/>
        </p:spPr>
      </p:pic>
      <p:sp>
        <p:nvSpPr>
          <p:cNvPr id="1276936" name="Line 8"/>
          <p:cNvSpPr>
            <a:spLocks noChangeShapeType="1"/>
          </p:cNvSpPr>
          <p:nvPr/>
        </p:nvSpPr>
        <p:spPr bwMode="auto">
          <a:xfrm>
            <a:off x="1318468" y="3765940"/>
            <a:ext cx="1318601" cy="14650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276937" name="Line 9"/>
          <p:cNvSpPr>
            <a:spLocks noChangeShapeType="1"/>
          </p:cNvSpPr>
          <p:nvPr/>
        </p:nvSpPr>
        <p:spPr bwMode="auto">
          <a:xfrm>
            <a:off x="2087348" y="4303479"/>
            <a:ext cx="1318601" cy="14650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276938" name="Line 10"/>
          <p:cNvSpPr>
            <a:spLocks noChangeShapeType="1"/>
          </p:cNvSpPr>
          <p:nvPr/>
        </p:nvSpPr>
        <p:spPr bwMode="auto">
          <a:xfrm>
            <a:off x="2965205" y="4792543"/>
            <a:ext cx="1318601" cy="14650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276939" name="Line 11"/>
          <p:cNvSpPr>
            <a:spLocks noChangeShapeType="1"/>
          </p:cNvSpPr>
          <p:nvPr/>
        </p:nvSpPr>
        <p:spPr bwMode="auto">
          <a:xfrm>
            <a:off x="4008947" y="5476586"/>
            <a:ext cx="1318601" cy="14650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276940" name="Line 12"/>
          <p:cNvSpPr>
            <a:spLocks noChangeShapeType="1"/>
          </p:cNvSpPr>
          <p:nvPr/>
        </p:nvSpPr>
        <p:spPr bwMode="auto">
          <a:xfrm>
            <a:off x="4338293" y="4548011"/>
            <a:ext cx="1428788" cy="78207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276941" name="Text Box 13"/>
          <p:cNvSpPr txBox="1">
            <a:spLocks noChangeArrowheads="1"/>
          </p:cNvSpPr>
          <p:nvPr/>
        </p:nvSpPr>
        <p:spPr bwMode="auto">
          <a:xfrm>
            <a:off x="611560" y="6211669"/>
            <a:ext cx="76676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600" b="1" dirty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การออกแบบให้การระบายน้ำมีความลาดเทไปด้านใดด้านหนึ่ง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79512" y="0"/>
            <a:ext cx="877731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th-TH" sz="40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4.2.1 การ</a:t>
            </a:r>
            <a:r>
              <a:rPr lang="th-TH" sz="40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ออกแบบแนวท่อรวบรวมน้ำ</a:t>
            </a:r>
            <a:r>
              <a:rPr lang="th-TH" sz="40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ชะขยะมูลฝอย </a:t>
            </a:r>
            <a:r>
              <a:rPr lang="th-TH" sz="40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(</a:t>
            </a:r>
            <a:r>
              <a:rPr lang="en-US" sz="40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Design of Trench and Pipe</a:t>
            </a:r>
            <a:r>
              <a:rPr lang="th-TH" sz="40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)</a:t>
            </a:r>
            <a:r>
              <a:rPr lang="en-US" sz="4000" b="1" dirty="0">
                <a:latin typeface="Angsana New" pitchFamily="18" charset="-34"/>
                <a:cs typeface="AngsanaUPC" pitchFamily="18" charset="-34"/>
              </a:rPr>
              <a:t>	</a:t>
            </a:r>
            <a:endParaRPr lang="th-TH" sz="4000" b="1" dirty="0">
              <a:latin typeface="Angsana New" pitchFamily="18" charset="-34"/>
              <a:cs typeface="AngsanaUPC" pitchFamily="18" charset="-34"/>
            </a:endParaRPr>
          </a:p>
          <a:p>
            <a:pPr>
              <a:spcBef>
                <a:spcPct val="20000"/>
              </a:spcBef>
            </a:pP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1) การออกแบบร่อง</a:t>
            </a:r>
            <a:endParaRPr lang="en-US" sz="4000" b="1" dirty="0" smtClean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9A8DD-102D-469F-AFBD-98B3225F390A}" type="slidenum">
              <a:rPr lang="en-US">
                <a:solidFill>
                  <a:srgbClr val="110B0B"/>
                </a:solidFill>
              </a:rPr>
              <a:pPr/>
              <a:t>33</a:t>
            </a:fld>
            <a:endParaRPr lang="th-TH">
              <a:solidFill>
                <a:srgbClr val="110B0B"/>
              </a:solidFill>
            </a:endParaRPr>
          </a:p>
        </p:txBody>
      </p:sp>
      <p:sp>
        <p:nvSpPr>
          <p:cNvPr id="1274882" name="Text Box 2"/>
          <p:cNvSpPr txBox="1">
            <a:spLocks noChangeArrowheads="1"/>
          </p:cNvSpPr>
          <p:nvPr/>
        </p:nvSpPr>
        <p:spPr bwMode="auto">
          <a:xfrm>
            <a:off x="142877" y="5734050"/>
            <a:ext cx="8893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ท่อ </a:t>
            </a:r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HDPE 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เจาะรูตามผนังท่อด้านบนสำหรับรวบรวมน้ำ</a:t>
            </a: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ชะขยะมูลฝอย</a:t>
            </a:r>
            <a:endParaRPr lang="th-TH" sz="3600" b="1" dirty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  <p:pic>
        <p:nvPicPr>
          <p:cNvPr id="127488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6" y="-171450"/>
            <a:ext cx="8893175" cy="63404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87D2-D9AA-4BB5-83FA-7005A168DE67}" type="slidenum">
              <a:rPr lang="en-US">
                <a:solidFill>
                  <a:srgbClr val="110B0B"/>
                </a:solidFill>
              </a:rPr>
              <a:pPr/>
              <a:t>34</a:t>
            </a:fld>
            <a:endParaRPr lang="th-TH">
              <a:solidFill>
                <a:srgbClr val="110B0B"/>
              </a:solidFill>
            </a:endParaRPr>
          </a:p>
        </p:txBody>
      </p:sp>
      <p:sp>
        <p:nvSpPr>
          <p:cNvPr id="1277954" name="Text Box 2"/>
          <p:cNvSpPr txBox="1">
            <a:spLocks noChangeArrowheads="1"/>
          </p:cNvSpPr>
          <p:nvPr/>
        </p:nvSpPr>
        <p:spPr bwMode="auto">
          <a:xfrm>
            <a:off x="34926" y="-26987"/>
            <a:ext cx="89646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2) ความ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ลาดเทของร่องและท่อ (</a:t>
            </a:r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Slope of </a:t>
            </a:r>
            <a:r>
              <a:rPr lang="en-US" sz="3600" b="1" dirty="0" err="1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leachate</a:t>
            </a:r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trench and pipe</a:t>
            </a: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  <a:endParaRPr lang="th-TH" sz="3600" b="1" dirty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  <p:sp>
        <p:nvSpPr>
          <p:cNvPr id="1277956" name="Text Box 4"/>
          <p:cNvSpPr txBox="1">
            <a:spLocks noChangeArrowheads="1"/>
          </p:cNvSpPr>
          <p:nvPr/>
        </p:nvSpPr>
        <p:spPr bwMode="auto">
          <a:xfrm>
            <a:off x="1152526" y="4859447"/>
            <a:ext cx="70199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การรวบรวมน้ำ</a:t>
            </a: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ชะขยะมูลฝอยใน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หลุมฝังกลบ</a:t>
            </a:r>
          </a:p>
        </p:txBody>
      </p:sp>
      <p:graphicFrame>
        <p:nvGraphicFramePr>
          <p:cNvPr id="1277957" name="Object 5"/>
          <p:cNvGraphicFramePr>
            <a:graphicFrameLocks noChangeAspect="1"/>
          </p:cNvGraphicFramePr>
          <p:nvPr/>
        </p:nvGraphicFramePr>
        <p:xfrm>
          <a:off x="142844" y="836712"/>
          <a:ext cx="8813800" cy="3962400"/>
        </p:xfrm>
        <a:graphic>
          <a:graphicData uri="http://schemas.openxmlformats.org/presentationml/2006/ole">
            <p:oleObj spid="_x0000_s21506" name="VISIO" r:id="rId4" imgW="6314760" imgH="2837160" progId="Visio.Drawing.11">
              <p:embed/>
            </p:oleObj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7954" grpId="0" build="p"/>
      <p:bldP spid="127795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8023-9C4E-4424-84BE-10043DFC7FA6}" type="slidenum">
              <a:rPr lang="en-US"/>
              <a:pPr/>
              <a:t>35</a:t>
            </a:fld>
            <a:endParaRPr lang="th-TH"/>
          </a:p>
        </p:txBody>
      </p:sp>
      <p:sp>
        <p:nvSpPr>
          <p:cNvPr id="1278978" name="Text Box 2"/>
          <p:cNvSpPr txBox="1">
            <a:spLocks noChangeArrowheads="1"/>
          </p:cNvSpPr>
          <p:nvPr/>
        </p:nvSpPr>
        <p:spPr bwMode="auto">
          <a:xfrm>
            <a:off x="252413" y="204788"/>
            <a:ext cx="8640763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3) การ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นำน้ำ</a:t>
            </a: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ชะขยะมูลฝอยออกไป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บำบัด </a:t>
            </a:r>
          </a:p>
          <a:p>
            <a:pPr>
              <a:spcBef>
                <a:spcPct val="50000"/>
              </a:spcBef>
            </a:pP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ลักษณะการวางแนวท่อรวบรวมน้ำ</a:t>
            </a: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ชะขยะมูลฝอยออก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จากหลุมฝังกลบต้องลากแนวท่อออกจากเขตของหลุมฝังกลบแล้วมายังบ่อพัก (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Manhole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 เพื่อรองรับน้ำ</a:t>
            </a: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ชะขยะมูลฝอยจาก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แนวท่อแต่ละแนว แล้ววางท่อรวบรวมน้ำหลักขนาดใหญ่กว่าไปตามแนวขอบของหลุมฝังกลบไปจนถึงระบบบำบัดน้ำเสียหรือบริเวณบ่อพักใหญ่เพื่อสูบต่อไปบำบัด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897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9F562-91E7-483A-9763-6647B751B38B}" type="slidenum">
              <a:rPr lang="en-US"/>
              <a:pPr/>
              <a:t>36</a:t>
            </a:fld>
            <a:endParaRPr lang="th-TH"/>
          </a:p>
        </p:txBody>
      </p:sp>
      <p:sp>
        <p:nvSpPr>
          <p:cNvPr id="1280002" name="Text Box 2"/>
          <p:cNvSpPr txBox="1">
            <a:spLocks noChangeArrowheads="1"/>
          </p:cNvSpPr>
          <p:nvPr/>
        </p:nvSpPr>
        <p:spPr bwMode="auto">
          <a:xfrm>
            <a:off x="142877" y="5734051"/>
            <a:ext cx="8893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การรวบรวมน้ำ</a:t>
            </a: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ชะขยะมูลฝอยไป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บำบัด</a:t>
            </a:r>
          </a:p>
        </p:txBody>
      </p:sp>
      <p:pic>
        <p:nvPicPr>
          <p:cNvPr id="12800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7951" y="377825"/>
            <a:ext cx="9188451" cy="4419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36BA-C415-4468-84ED-F616B10CE177}" type="slidenum">
              <a:rPr lang="en-US">
                <a:solidFill>
                  <a:srgbClr val="110B0B"/>
                </a:solidFill>
              </a:rPr>
              <a:pPr/>
              <a:t>37</a:t>
            </a:fld>
            <a:endParaRPr lang="th-TH">
              <a:solidFill>
                <a:srgbClr val="110B0B"/>
              </a:solidFill>
            </a:endParaRPr>
          </a:p>
        </p:txBody>
      </p:sp>
      <p:sp>
        <p:nvSpPr>
          <p:cNvPr id="1281026" name="Text Box 2"/>
          <p:cNvSpPr txBox="1">
            <a:spLocks noChangeArrowheads="1"/>
          </p:cNvSpPr>
          <p:nvPr/>
        </p:nvSpPr>
        <p:spPr bwMode="auto">
          <a:xfrm>
            <a:off x="252413" y="204788"/>
            <a:ext cx="8640763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4) การ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ล้างท่อรวบรวมน้ำ</a:t>
            </a: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ชะขยะมูลฝอย 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(</a:t>
            </a:r>
            <a:r>
              <a:rPr lang="en-US" sz="4000" b="1" dirty="0" err="1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Lechate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line clean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-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out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ผู้ออกแบบต้องเตรียมช่องสำหรับล้างหรือทำความสะอาดแนวท่อรวบรวมน้ำ</a:t>
            </a: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ชะขยะมูลฝอยใน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กรณีที่เกิดการอุดตันในแนวท่อหรือการบำรุงรักษารายปี การออกแบบช่องทำความสะอาดให้คงปลายท่อรวบรวมน้ำ</a:t>
            </a: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ชะขยะมูลฝอยไว้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สำหรับทำความสะอาดที่ปลายอีกด้านหนึ่ง หรือใส่สามทางแยกปลายท่อขึ้นไปบนพื้นดินเพื่อเป็นช่องทำความสะอาด ส่วนอีกปลายหนึ่งให้เป็นทางระบายน้ำ</a:t>
            </a: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ชะขยะมูลฝอยออกไป </a:t>
            </a:r>
            <a:endParaRPr lang="th-TH" sz="4000" b="1" dirty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1026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6207C-A470-4679-9A7D-4077EB5F46C8}" type="slidenum">
              <a:rPr lang="en-US"/>
              <a:pPr/>
              <a:t>38</a:t>
            </a:fld>
            <a:endParaRPr lang="th-TH"/>
          </a:p>
        </p:txBody>
      </p:sp>
      <p:sp>
        <p:nvSpPr>
          <p:cNvPr id="1282050" name="Text Box 2"/>
          <p:cNvSpPr txBox="1">
            <a:spLocks noChangeArrowheads="1"/>
          </p:cNvSpPr>
          <p:nvPr/>
        </p:nvSpPr>
        <p:spPr bwMode="auto">
          <a:xfrm>
            <a:off x="107951" y="6100764"/>
            <a:ext cx="8893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600" b="1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กรณีใช้ท่อ </a:t>
            </a:r>
            <a:r>
              <a:rPr lang="en-US" sz="3600" b="1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3</a:t>
            </a:r>
            <a:r>
              <a:rPr lang="th-TH" sz="3600" b="1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ทาง ต่อเป็น </a:t>
            </a:r>
            <a:r>
              <a:rPr lang="en-US" sz="3600" b="1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Clean out</a:t>
            </a:r>
            <a:endParaRPr lang="th-TH" sz="3600" b="1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  <p:graphicFrame>
        <p:nvGraphicFramePr>
          <p:cNvPr id="1282052" name="Object 4"/>
          <p:cNvGraphicFramePr>
            <a:graphicFrameLocks noChangeAspect="1"/>
          </p:cNvGraphicFramePr>
          <p:nvPr/>
        </p:nvGraphicFramePr>
        <p:xfrm>
          <a:off x="179390" y="1"/>
          <a:ext cx="8675687" cy="5948363"/>
        </p:xfrm>
        <a:graphic>
          <a:graphicData uri="http://schemas.openxmlformats.org/presentationml/2006/ole">
            <p:oleObj spid="_x0000_s22530" name="VISIO" r:id="rId4" imgW="6365160" imgH="4366800" progId="Visio.Drawing.11">
              <p:embed/>
            </p:oleObj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EA122-5F39-4064-8311-2F76A9975198}" type="slidenum">
              <a:rPr lang="en-US"/>
              <a:pPr/>
              <a:t>39</a:t>
            </a:fld>
            <a:endParaRPr lang="th-TH"/>
          </a:p>
        </p:txBody>
      </p:sp>
      <p:sp>
        <p:nvSpPr>
          <p:cNvPr id="1285122" name="Text Box 2"/>
          <p:cNvSpPr txBox="1">
            <a:spLocks noChangeArrowheads="1"/>
          </p:cNvSpPr>
          <p:nvPr/>
        </p:nvSpPr>
        <p:spPr bwMode="auto">
          <a:xfrm>
            <a:off x="107951" y="44451"/>
            <a:ext cx="8964613" cy="83099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4.3</a:t>
            </a:r>
            <a:r>
              <a:rPr lang="th-TH" sz="48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คัน</a:t>
            </a:r>
            <a:r>
              <a:rPr lang="th-TH" sz="4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ดิน (</a:t>
            </a:r>
            <a:r>
              <a:rPr lang="en-US" sz="4800" b="1" dirty="0" err="1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Berm</a:t>
            </a:r>
            <a:r>
              <a:rPr lang="th-TH" sz="48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  <a:endParaRPr lang="th-TH" sz="4800" b="1" dirty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  <p:pic>
        <p:nvPicPr>
          <p:cNvPr id="1285124" name="Picture 4" descr="fig4_38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04864"/>
            <a:ext cx="5081587" cy="3811588"/>
          </a:xfrm>
          <a:prstGeom prst="rect">
            <a:avLst/>
          </a:prstGeom>
          <a:noFill/>
        </p:spPr>
      </p:pic>
      <p:pic>
        <p:nvPicPr>
          <p:cNvPr id="1285125" name="Picture 5" descr="fig4_38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36666"/>
            <a:ext cx="4427984" cy="3321334"/>
          </a:xfrm>
          <a:prstGeom prst="rect">
            <a:avLst/>
          </a:prstGeom>
          <a:noFill/>
        </p:spPr>
      </p:pic>
      <p:sp>
        <p:nvSpPr>
          <p:cNvPr id="1285126" name="Text Box 6"/>
          <p:cNvSpPr txBox="1">
            <a:spLocks noChangeArrowheads="1"/>
          </p:cNvSpPr>
          <p:nvPr/>
        </p:nvSpPr>
        <p:spPr bwMode="auto">
          <a:xfrm>
            <a:off x="107951" y="6100764"/>
            <a:ext cx="3671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ขอบคันดินที่พังทลาย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23141" y="908720"/>
            <a:ext cx="8669339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th-TH" sz="40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	</a:t>
            </a:r>
            <a:r>
              <a:rPr lang="th-TH" sz="3600" b="1" u="sng" dirty="0" smtClean="0">
                <a:solidFill>
                  <a:srgbClr val="3333CC"/>
                </a:solidFill>
                <a:latin typeface="Angsana New" pitchFamily="18" charset="-34"/>
                <a:cs typeface="AngsanaUPC" pitchFamily="18" charset="-34"/>
              </a:rPr>
              <a:t>วัตถุประสงค์</a:t>
            </a: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เพื่อกั้นหรือควบคุมขยะมูลฝอยให้อยู่ในพื้นที่ที่กำหนด </a:t>
            </a:r>
            <a:endParaRPr lang="th-TH" sz="3600" b="1" dirty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8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5122" grpId="0" animBg="1"/>
      <p:bldP spid="12851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72502" y="6329363"/>
            <a:ext cx="500063" cy="457200"/>
          </a:xfrm>
          <a:noFill/>
        </p:spPr>
        <p:txBody>
          <a:bodyPr/>
          <a:lstStyle/>
          <a:p>
            <a:fld id="{221482CD-3E26-4357-A173-AD96CC339DD0}" type="slidenum">
              <a:rPr lang="en-US" smtClean="0"/>
              <a:pPr/>
              <a:t>4</a:t>
            </a:fld>
            <a:endParaRPr lang="th-TH" smtClean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85719" y="428604"/>
            <a:ext cx="8786875" cy="5632311"/>
          </a:xfrm>
          <a:prstGeom prst="rect">
            <a:avLst/>
          </a:prstGeom>
          <a:noFill/>
          <a:ln w="9525" cmpd="tri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36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	</a:t>
            </a:r>
            <a:r>
              <a:rPr lang="th-TH" sz="5400" b="1" i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UPC" pitchFamily="18" charset="-34"/>
              </a:rPr>
              <a:t>การฝังกลบอย่างถูกหลักสุขาภิบาล (</a:t>
            </a:r>
            <a:r>
              <a:rPr lang="en-US" sz="5400" b="1" i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UPC" pitchFamily="18" charset="-34"/>
              </a:rPr>
              <a:t>Sanitary Landfill) </a:t>
            </a:r>
            <a:r>
              <a:rPr lang="th-TH" sz="36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หมายถึง การทำลายขยะมูลฝอยในหลุมหรือพื้นที่ที่เตรียมไว้โดยการบดอัดขยะมูลฝอยด้วยเครื่องจักรกล เพื่อให้ขยะมูลฝอยยุบตัวและมีความหนาแน่นมากขึ้นแล้วทำการปิดทับด้วยวัสดุถมกลบ เช่น ดินที่อยู่ในบริเวณใกล้เคียง หรือมีการใช้พลาสติกปิดคลุม มีระบบกันซึมที่ก้นหลุมเพื่อป้องกันน้ำชะขยะมูลฝอยไหลออกไปสู่น้ำใต้ดิน มีระบบรวบรวมน้ำชะขยะมูลฝอยไปบำบัด มีระบบระบายก๊าซที่เกิดจากการย่อยสลายของสารอินทรีย์และมีการตรวจสอบการรั่วซึมของหลุมฝังกลบ มีระบบการติดตามตรวจสอบสิ่งแวดล้อม เป็นต้น</a:t>
            </a:r>
            <a:endParaRPr lang="th-TH" sz="3600" b="1" dirty="0">
              <a:solidFill>
                <a:srgbClr val="4B0703"/>
              </a:solidFill>
              <a:latin typeface="Angsana New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18C61-C4B5-49F9-B549-FFAC458DCA93}" type="slidenum">
              <a:rPr lang="en-US"/>
              <a:pPr/>
              <a:t>40</a:t>
            </a:fld>
            <a:endParaRPr lang="th-TH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23838" y="-26988"/>
            <a:ext cx="8669337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th-TH" sz="4000" b="1" u="sng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ความ</a:t>
            </a:r>
            <a:r>
              <a:rPr lang="th-TH" sz="4000" b="1" u="sng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ลาดเทของคันดิน</a:t>
            </a:r>
            <a:r>
              <a:rPr lang="en-US" sz="4000" b="1" u="sng" dirty="0">
                <a:latin typeface="Angsana New" pitchFamily="18" charset="-34"/>
                <a:cs typeface="AngsanaUPC" pitchFamily="18" charset="-34"/>
              </a:rPr>
              <a:t>	</a:t>
            </a:r>
            <a:endParaRPr lang="th-TH" sz="4000" b="1" u="sng" dirty="0">
              <a:latin typeface="Angsana New" pitchFamily="18" charset="-34"/>
              <a:cs typeface="AngsanaUPC" pitchFamily="18" charset="-34"/>
            </a:endParaRPr>
          </a:p>
          <a:p>
            <a:pPr>
              <a:spcBef>
                <a:spcPct val="20000"/>
              </a:spcBef>
            </a:pPr>
            <a:r>
              <a:rPr lang="en-US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	</a:t>
            </a:r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จะต้อง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ตรวจสอบว่าคันดินบริเวณดังกล่าวเป็นดินประเภทใด เช่น ดินเหนียวหรือดินร่วนปนทราย หรือเป็นดินลูกรังโดยที่ดินเหล่านี้มีคุณสมบัติการยึดตัวของเนื้อดินแตกต่างกัน ความลาดเทที่เหมาะสมกับดินประเภทต่าง ๆ พอสรุปได้ดังนี้</a:t>
            </a:r>
          </a:p>
          <a:p>
            <a:pPr>
              <a:spcBef>
                <a:spcPct val="20000"/>
              </a:spcBef>
            </a:pP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	ดินเหนียว</a:t>
            </a:r>
            <a:r>
              <a:rPr lang="en-US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ความลาดเทคันดินตั้งแต่ </a:t>
            </a:r>
            <a:r>
              <a:rPr lang="en-US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1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 :</a:t>
            </a:r>
            <a:r>
              <a:rPr lang="en-US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 2 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ขึ้นไป</a:t>
            </a:r>
          </a:p>
          <a:p>
            <a:pPr>
              <a:spcBef>
                <a:spcPct val="20000"/>
              </a:spcBef>
            </a:pP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	ดินร่วนปนเหนียว (ดินลูกรัง)</a:t>
            </a:r>
            <a:r>
              <a:rPr lang="en-US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ความลาดเทคันดินตั้งแต่ </a:t>
            </a:r>
            <a:r>
              <a:rPr lang="en-US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1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 :</a:t>
            </a:r>
            <a:r>
              <a:rPr lang="en-US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 2.5 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ขึ้นไป</a:t>
            </a:r>
          </a:p>
          <a:p>
            <a:pPr>
              <a:spcBef>
                <a:spcPct val="20000"/>
              </a:spcBef>
            </a:pPr>
            <a:r>
              <a:rPr lang="en-US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	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ดินร่วนปนทราย</a:t>
            </a:r>
            <a:r>
              <a:rPr lang="en-US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ความลาดเทคันดินตั้งแต่ </a:t>
            </a:r>
            <a:r>
              <a:rPr lang="en-US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1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 :</a:t>
            </a:r>
            <a:r>
              <a:rPr lang="en-US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 3 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ขึ้นไป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18C61-C4B5-49F9-B549-FFAC458DCA93}" type="slidenum">
              <a:rPr lang="en-US"/>
              <a:pPr/>
              <a:t>41</a:t>
            </a:fld>
            <a:endParaRPr lang="th-TH"/>
          </a:p>
        </p:txBody>
      </p:sp>
      <p:sp>
        <p:nvSpPr>
          <p:cNvPr id="1271810" name="Text Box 2"/>
          <p:cNvSpPr txBox="1">
            <a:spLocks noChangeArrowheads="1"/>
          </p:cNvSpPr>
          <p:nvPr/>
        </p:nvSpPr>
        <p:spPr bwMode="auto">
          <a:xfrm>
            <a:off x="179512" y="260648"/>
            <a:ext cx="44201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ความ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ลาดเทของคันดิน</a:t>
            </a:r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</a:t>
            </a:r>
            <a:endParaRPr lang="th-TH" sz="3600" b="1" dirty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500562" y="5857892"/>
            <a:ext cx="44608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24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ข) การคงตัวของคันดินด้วยความลาดที่เหมาะสม</a:t>
            </a:r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395536" y="1196752"/>
          <a:ext cx="6305564" cy="2196020"/>
        </p:xfrm>
        <a:graphic>
          <a:graphicData uri="http://schemas.openxmlformats.org/presentationml/2006/ole">
            <p:oleObj spid="_x0000_s31746" name="VISIO" r:id="rId5" imgW="2945160" imgH="1027800" progId="Visio.Drawing.11">
              <p:embed/>
            </p:oleObj>
          </a:graphicData>
        </a:graphic>
      </p:graphicFrame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142844" y="4643446"/>
          <a:ext cx="6528770" cy="1306684"/>
        </p:xfrm>
        <a:graphic>
          <a:graphicData uri="http://schemas.openxmlformats.org/presentationml/2006/ole">
            <p:oleObj spid="_x0000_s31747" name="VISIO" r:id="rId6" imgW="3233160" imgH="648000" progId="Visio.Drawing.11">
              <p:embed/>
            </p:oleObj>
          </a:graphicData>
        </a:graphic>
      </p:graphicFrame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004048" y="2492896"/>
            <a:ext cx="33924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24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ก) ลักษณะการพังทลายของคันดิน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57158" y="6211669"/>
            <a:ext cx="85328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ความลาดชันกับการพังทลายของดิน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8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71810" grpId="0" build="p"/>
      <p:bldP spid="4" grpId="0"/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F185E-8D7B-4BA9-8632-0A866D28F7EA}" type="slidenum">
              <a:rPr lang="en-US">
                <a:solidFill>
                  <a:srgbClr val="110B0B"/>
                </a:solidFill>
              </a:rPr>
              <a:pPr/>
              <a:t>42</a:t>
            </a:fld>
            <a:endParaRPr lang="th-TH">
              <a:solidFill>
                <a:srgbClr val="110B0B"/>
              </a:solidFill>
            </a:endParaRPr>
          </a:p>
        </p:txBody>
      </p:sp>
      <p:sp>
        <p:nvSpPr>
          <p:cNvPr id="1287170" name="Text Box 2"/>
          <p:cNvSpPr txBox="1">
            <a:spLocks noChangeArrowheads="1"/>
          </p:cNvSpPr>
          <p:nvPr/>
        </p:nvSpPr>
        <p:spPr bwMode="auto">
          <a:xfrm>
            <a:off x="223837" y="-26988"/>
            <a:ext cx="89201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ความ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ลาดเทของ</a:t>
            </a: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กองขยะมูลฝอย</a:t>
            </a:r>
            <a:endParaRPr lang="th-TH" sz="3600" b="1" dirty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  <p:graphicFrame>
        <p:nvGraphicFramePr>
          <p:cNvPr id="1287171" name="Object 3"/>
          <p:cNvGraphicFramePr>
            <a:graphicFrameLocks noChangeAspect="1"/>
          </p:cNvGraphicFramePr>
          <p:nvPr/>
        </p:nvGraphicFramePr>
        <p:xfrm>
          <a:off x="0" y="836712"/>
          <a:ext cx="8888413" cy="2116137"/>
        </p:xfrm>
        <a:graphic>
          <a:graphicData uri="http://schemas.openxmlformats.org/presentationml/2006/ole">
            <p:oleObj spid="_x0000_s24578" name="VISIO" r:id="rId4" imgW="5915160" imgH="1415160" progId="Visio.Drawing.11">
              <p:embed/>
            </p:oleObj>
          </a:graphicData>
        </a:graphic>
      </p:graphicFrame>
      <p:sp>
        <p:nvSpPr>
          <p:cNvPr id="1287172" name="Text Box 4"/>
          <p:cNvSpPr txBox="1">
            <a:spLocks noChangeArrowheads="1"/>
          </p:cNvSpPr>
          <p:nvPr/>
        </p:nvSpPr>
        <p:spPr bwMode="auto">
          <a:xfrm>
            <a:off x="215900" y="2713131"/>
            <a:ext cx="85328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2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ความลาดเทของ</a:t>
            </a:r>
            <a:r>
              <a:rPr lang="th-TH" sz="32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กองขยะมูลฝอย</a:t>
            </a:r>
            <a:endParaRPr lang="th-TH" sz="3200" b="1" dirty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9374" y="3284984"/>
            <a:ext cx="89201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ความ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ลาดเทของ</a:t>
            </a: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กองขยะมูลฝอยกรณี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ที่ก่อคันดิน</a:t>
            </a: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ล้อมรอบ</a:t>
            </a:r>
            <a:endParaRPr lang="th-TH" sz="4000" b="1" dirty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9512" y="6093296"/>
            <a:ext cx="85328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2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การก่อสร้างคันดินรอบหลุมฝังกลบเป็นชั้นๆ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149080"/>
            <a:ext cx="8631239" cy="18462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7170" grpId="0" build="p"/>
      <p:bldP spid="1287172" grpId="0"/>
      <p:bldP spid="6" grpId="0" build="p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2E46-278C-4241-84C0-4658FBB6BEB4}" type="slidenum">
              <a:rPr lang="en-US"/>
              <a:pPr/>
              <a:t>43</a:t>
            </a:fld>
            <a:endParaRPr lang="th-TH"/>
          </a:p>
        </p:txBody>
      </p:sp>
      <p:sp>
        <p:nvSpPr>
          <p:cNvPr id="1291266" name="Text Box 2"/>
          <p:cNvSpPr txBox="1">
            <a:spLocks noChangeArrowheads="1"/>
          </p:cNvSpPr>
          <p:nvPr/>
        </p:nvSpPr>
        <p:spPr bwMode="auto">
          <a:xfrm>
            <a:off x="107951" y="44450"/>
            <a:ext cx="8964613" cy="83099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4.4 </a:t>
            </a:r>
            <a:r>
              <a:rPr lang="th-TH" sz="48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การระบาย</a:t>
            </a:r>
            <a:r>
              <a:rPr lang="th-TH" sz="4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น้ำผิวดิน (</a:t>
            </a:r>
            <a:r>
              <a:rPr lang="en-US" sz="4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Surface Water </a:t>
            </a:r>
            <a:r>
              <a:rPr lang="en-US" sz="48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Drainage</a:t>
            </a:r>
            <a:r>
              <a:rPr lang="th-TH" sz="48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  <a:endParaRPr lang="th-TH" sz="4800" b="1" dirty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  <p:pic>
        <p:nvPicPr>
          <p:cNvPr id="129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393504"/>
            <a:ext cx="6708847" cy="4464496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23141" y="908720"/>
            <a:ext cx="866933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th-TH" sz="40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	</a:t>
            </a:r>
            <a:r>
              <a:rPr lang="th-TH" sz="3600" b="1" u="sng" dirty="0" smtClean="0">
                <a:solidFill>
                  <a:srgbClr val="3333CC"/>
                </a:solidFill>
                <a:latin typeface="Angsana New" pitchFamily="18" charset="-34"/>
                <a:cs typeface="AngsanaUPC" pitchFamily="18" charset="-34"/>
              </a:rPr>
              <a:t>วัตถุประสงค์</a:t>
            </a: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เพื่อป้องกันหลุมฝังกลบพังทลายขณะทำงานและเป็นการลดปริมาณน้ำชะขยะที่ต้องนำไปบำบัด และป้องกันน้ำท่วมบริเวณสถานีฝังกลบ</a:t>
            </a:r>
            <a:endParaRPr lang="th-TH" sz="3600" b="1" dirty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9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1266" grpId="0" animBg="1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3CF0-0FFD-434C-9561-060B5705E3A6}" type="slidenum">
              <a:rPr lang="en-US">
                <a:solidFill>
                  <a:srgbClr val="110B0B"/>
                </a:solidFill>
              </a:rPr>
              <a:pPr/>
              <a:t>44</a:t>
            </a:fld>
            <a:endParaRPr lang="th-TH">
              <a:solidFill>
                <a:srgbClr val="110B0B"/>
              </a:solidFill>
            </a:endParaRPr>
          </a:p>
        </p:txBody>
      </p:sp>
      <p:sp>
        <p:nvSpPr>
          <p:cNvPr id="1303554" name="Text Box 2"/>
          <p:cNvSpPr txBox="1">
            <a:spLocks noChangeArrowheads="1"/>
          </p:cNvSpPr>
          <p:nvPr/>
        </p:nvSpPr>
        <p:spPr bwMode="auto">
          <a:xfrm>
            <a:off x="251520" y="3789040"/>
            <a:ext cx="38891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รางระบายน้ำที่ดาดคอนกรีต</a:t>
            </a:r>
          </a:p>
        </p:txBody>
      </p:sp>
      <p:pic>
        <p:nvPicPr>
          <p:cNvPr id="1303556" name="Picture 4" descr="fig4_45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5639" y="3328989"/>
            <a:ext cx="4643437" cy="3484562"/>
          </a:xfrm>
          <a:prstGeom prst="rect">
            <a:avLst/>
          </a:prstGeom>
          <a:noFill/>
        </p:spPr>
      </p:pic>
      <p:pic>
        <p:nvPicPr>
          <p:cNvPr id="1303557" name="Picture 5" descr="fig4_4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44450"/>
            <a:ext cx="5018088" cy="3765550"/>
          </a:xfrm>
          <a:prstGeom prst="rect">
            <a:avLst/>
          </a:prstGeom>
          <a:noFill/>
        </p:spPr>
      </p:pic>
      <p:sp>
        <p:nvSpPr>
          <p:cNvPr id="1303558" name="Text Box 6"/>
          <p:cNvSpPr txBox="1">
            <a:spLocks noChangeArrowheads="1"/>
          </p:cNvSpPr>
          <p:nvPr/>
        </p:nvSpPr>
        <p:spPr bwMode="auto">
          <a:xfrm>
            <a:off x="5364088" y="2133601"/>
            <a:ext cx="36005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รางระบายน้ำที่เป็นรางดิน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1558D-B159-47AF-BC1F-8CA19FB04987}" type="slidenum">
              <a:rPr lang="en-US"/>
              <a:pPr/>
              <a:t>45</a:t>
            </a:fld>
            <a:endParaRPr lang="th-TH"/>
          </a:p>
        </p:txBody>
      </p:sp>
      <p:sp>
        <p:nvSpPr>
          <p:cNvPr id="1308674" name="Text Box 2"/>
          <p:cNvSpPr txBox="1">
            <a:spLocks noChangeArrowheads="1"/>
          </p:cNvSpPr>
          <p:nvPr/>
        </p:nvSpPr>
        <p:spPr bwMode="auto">
          <a:xfrm>
            <a:off x="107951" y="44450"/>
            <a:ext cx="8964613" cy="92333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4.5 </a:t>
            </a:r>
            <a:r>
              <a:rPr lang="th-TH" sz="54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การกลบทับขยะมูลฝอย (</a:t>
            </a:r>
            <a:r>
              <a:rPr lang="en-US" sz="54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Landfill Cover</a:t>
            </a:r>
            <a:r>
              <a:rPr lang="th-TH" sz="54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  <a:endParaRPr lang="th-TH" sz="5400" b="1" dirty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23838" y="1268760"/>
            <a:ext cx="874077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4.5.1 </a:t>
            </a:r>
            <a:r>
              <a:rPr lang="th-TH" sz="40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การกลบทับรายวัน 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หมายถึง การกลบมูลฝอยด้วยวัสดุกลบทับในแต่ละวันเมื่อทำการฝังกลบมูลฝอยเสร็จ</a:t>
            </a:r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สิ้น เพื่อ</a:t>
            </a:r>
            <a:endParaRPr lang="th-TH" sz="4000" b="1" dirty="0">
              <a:solidFill>
                <a:schemeClr val="tx1"/>
              </a:solidFill>
              <a:latin typeface="Angsana New" pitchFamily="18" charset="-34"/>
              <a:cs typeface="AngsanaUPC" pitchFamily="18" charset="-34"/>
            </a:endParaRPr>
          </a:p>
          <a:p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		-</a:t>
            </a:r>
            <a:r>
              <a:rPr lang="en-US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ป้องกันมูลฝอยที่ฝังกลบแล้วปลิวเพราะแรงลมพัดพาไป</a:t>
            </a:r>
          </a:p>
          <a:p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		-</a:t>
            </a:r>
            <a:r>
              <a:rPr lang="en-US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ป้องกันกลิ่นที่เกิดจากกองมูลฝอย</a:t>
            </a:r>
          </a:p>
          <a:p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		-</a:t>
            </a:r>
            <a:r>
              <a:rPr lang="en-US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ป้องกันแมลงวันและนกที่เข้ามาหาอาหารบริเวณกองมูลฝอย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0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8674" grpId="0" animBg="1"/>
      <p:bldP spid="10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8BFE025-66F9-41A4-95B2-429DD61474EF}" type="slidenum">
              <a:rPr lang="en-US" smtClean="0"/>
              <a:pPr/>
              <a:t>46</a:t>
            </a:fld>
            <a:endParaRPr lang="th-TH" smtClean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51520" y="260648"/>
            <a:ext cx="8740775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th-TH" sz="36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	มี</a:t>
            </a:r>
            <a:r>
              <a:rPr lang="th-TH" sz="36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ลักษณะเป็นการปูวัสดุกลบทับ เช่น ดินทับลงไป</a:t>
            </a:r>
            <a:r>
              <a:rPr lang="th-TH" sz="36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บนขยะมูล</a:t>
            </a:r>
            <a:r>
              <a:rPr lang="th-TH" sz="36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ฝอยที่ผ่านการบดอัดแล้วในแต่ละวันตามช่องหรือเขตที่ถูกกำหนดไว้ในแต่ละวัน (</a:t>
            </a:r>
            <a:r>
              <a:rPr lang="en-US" sz="36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cell</a:t>
            </a:r>
            <a:r>
              <a:rPr lang="th-TH" sz="36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) ดินชุดดังกล่าวจะ</a:t>
            </a:r>
            <a:r>
              <a:rPr lang="th-TH" sz="36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คลุมขยะมูล</a:t>
            </a:r>
            <a:r>
              <a:rPr lang="th-TH" sz="36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ฝอยจนมิดและไม่ส่งกลิ่นเหม็นหรือทำให้มีแมลงวันมาตอม ความหนาของชั้นดินกำหนดให้หนา </a:t>
            </a:r>
            <a:r>
              <a:rPr lang="en-US" sz="36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20-30</a:t>
            </a:r>
            <a:r>
              <a:rPr lang="th-TH" sz="36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 เซนติเมตร ตามความเหมาะสมของแหล่งวัสดุ อย่างไรก็ตามหากผู้ออกแบบเลือกที่จะใช้แผ่นพลาสติก </a:t>
            </a:r>
            <a:r>
              <a:rPr lang="en-US" sz="36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HDPE </a:t>
            </a:r>
            <a:r>
              <a:rPr lang="th-TH" sz="36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หรือจะเป็นผืนขนาดใหญ่ที่สามารถครอบคลุมพื้นที่ฝังกลบ (</a:t>
            </a:r>
            <a:r>
              <a:rPr lang="en-US" sz="36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cell</a:t>
            </a:r>
            <a:r>
              <a:rPr lang="th-TH" sz="36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) ของมูลฝอยที่ถูกบดอัดเรียบร้อยแล้วเมื่อจะทำงานต่อในวัน ต่อมาให้เปิดพลาสติกออกมาม้วนเก็บไว้ก่อนจึงนำมูลฝอยใส่เข้าไปในช่องหรือพื้นที่ที่เตรียมไว้ (</a:t>
            </a:r>
            <a:r>
              <a:rPr lang="en-US" sz="36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cell</a:t>
            </a:r>
            <a:r>
              <a:rPr lang="th-TH" sz="36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)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1558D-B159-47AF-BC1F-8CA19FB04987}" type="slidenum">
              <a:rPr lang="en-US"/>
              <a:pPr/>
              <a:t>47</a:t>
            </a:fld>
            <a:endParaRPr lang="th-TH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3529" y="4238888"/>
            <a:ext cx="374441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การใช้พลาสติกปิด</a:t>
            </a:r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คลุมขยะมูลฝอย</a:t>
            </a:r>
            <a:endParaRPr lang="th-TH" sz="4000" b="1" dirty="0">
              <a:solidFill>
                <a:schemeClr val="tx1"/>
              </a:solidFill>
              <a:latin typeface="Angsana New" pitchFamily="18" charset="-34"/>
              <a:cs typeface="AngsanaUPC" pitchFamily="18" charset="-34"/>
            </a:endParaRPr>
          </a:p>
        </p:txBody>
      </p:sp>
      <p:pic>
        <p:nvPicPr>
          <p:cNvPr id="7" name="Picture 5" descr="fig4_7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66480"/>
            <a:ext cx="4499992" cy="3383517"/>
          </a:xfrm>
          <a:prstGeom prst="rect">
            <a:avLst/>
          </a:prstGeom>
          <a:noFill/>
        </p:spPr>
      </p:pic>
      <p:pic>
        <p:nvPicPr>
          <p:cNvPr id="8" name="Picture 6" descr="fig4_7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132856"/>
            <a:ext cx="4572323" cy="343181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F4D688F-EF47-4268-AC5F-4C2C555A0936}" type="slidenum">
              <a:rPr lang="en-US" smtClean="0"/>
              <a:pPr/>
              <a:t>48</a:t>
            </a:fld>
            <a:endParaRPr lang="th-TH" smtClean="0"/>
          </a:p>
        </p:txBody>
      </p:sp>
      <p:sp>
        <p:nvSpPr>
          <p:cNvPr id="1310723" name="Text Box 3"/>
          <p:cNvSpPr txBox="1">
            <a:spLocks noChangeArrowheads="1"/>
          </p:cNvSpPr>
          <p:nvPr/>
        </p:nvSpPr>
        <p:spPr bwMode="auto">
          <a:xfrm>
            <a:off x="223838" y="260350"/>
            <a:ext cx="8740775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0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4.5.2 </a:t>
            </a:r>
            <a:r>
              <a:rPr lang="th-TH" sz="40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การกลบทับระหว่างชั้นมูลฝอย 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หมายถึง เป็นการกลบทับมูลฝอยระหว่างชั้นฝังกลบ (</a:t>
            </a:r>
            <a:r>
              <a:rPr lang="en-US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Lift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) </a:t>
            </a:r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 เพื่อ</a:t>
            </a:r>
            <a:endParaRPr lang="th-TH" sz="4000" b="1" dirty="0">
              <a:solidFill>
                <a:schemeClr val="tx1"/>
              </a:solidFill>
              <a:latin typeface="Angsana New" pitchFamily="18" charset="-34"/>
              <a:cs typeface="AngsanaUPC" pitchFamily="18" charset="-34"/>
            </a:endParaRPr>
          </a:p>
          <a:p>
            <a:pPr>
              <a:spcBef>
                <a:spcPct val="20000"/>
              </a:spcBef>
            </a:pP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	</a:t>
            </a:r>
            <a:r>
              <a:rPr lang="en-US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	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-</a:t>
            </a:r>
            <a:r>
              <a:rPr lang="en-US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ป้องกันไม่ให้น้ำฝนไหลเข้าหลุมฝังกลบ</a:t>
            </a:r>
          </a:p>
          <a:p>
            <a:pPr>
              <a:spcBef>
                <a:spcPct val="20000"/>
              </a:spcBef>
            </a:pP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		-</a:t>
            </a:r>
            <a:r>
              <a:rPr lang="en-US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ป้องกันไฟไหม้หลุมฝังกลบ</a:t>
            </a:r>
          </a:p>
          <a:p>
            <a:pPr>
              <a:spcBef>
                <a:spcPct val="20000"/>
              </a:spcBef>
            </a:pPr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	วัสดุ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ใช้กลบมูลฝอยระหว่างชั้น ส่วนใหญ่ใช้ดินเป็นตัวกลบทับเพราะจะทำการบดอัดง่ายกว่าการใช้วัสดุอื่น ดินที่ใช้ถ้าเป็นดินเดิมต้องกองเตรียมไว้หรือต้องหาจากแหล่งอื่นมาทดแทน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2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95CB7A9-590B-4559-A974-09E5058754D0}" type="slidenum">
              <a:rPr lang="en-US" smtClean="0"/>
              <a:pPr/>
              <a:t>49</a:t>
            </a:fld>
            <a:endParaRPr lang="th-TH" smtClean="0"/>
          </a:p>
        </p:txBody>
      </p:sp>
      <p:sp>
        <p:nvSpPr>
          <p:cNvPr id="1312770" name="Text Box 2"/>
          <p:cNvSpPr txBox="1">
            <a:spLocks noChangeArrowheads="1"/>
          </p:cNvSpPr>
          <p:nvPr/>
        </p:nvSpPr>
        <p:spPr bwMode="auto">
          <a:xfrm>
            <a:off x="179388" y="44450"/>
            <a:ext cx="8740775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4.5.3 </a:t>
            </a:r>
            <a:r>
              <a:rPr lang="th-TH" sz="36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การกลบทับชั้นสุดท้าย</a:t>
            </a:r>
            <a:endParaRPr lang="th-TH" sz="3600" b="1" dirty="0">
              <a:latin typeface="Angsana New" pitchFamily="18" charset="-34"/>
              <a:cs typeface="AngsanaUPC" pitchFamily="18" charset="-34"/>
            </a:endParaRPr>
          </a:p>
          <a:p>
            <a:r>
              <a:rPr lang="en-US" sz="3600" b="1" dirty="0">
                <a:latin typeface="Angsana New" pitchFamily="18" charset="-34"/>
                <a:cs typeface="AngsanaUPC" pitchFamily="18" charset="-34"/>
              </a:rPr>
              <a:t>	</a:t>
            </a:r>
            <a:r>
              <a:rPr lang="th-TH" sz="3600" b="1" dirty="0" smtClean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มีวัตถุประสงค์ </a:t>
            </a:r>
            <a:r>
              <a:rPr lang="th-TH" sz="3600" b="1" dirty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เพื่อ</a:t>
            </a:r>
          </a:p>
          <a:p>
            <a:r>
              <a:rPr lang="th-TH" sz="3600" b="1" dirty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		-</a:t>
            </a:r>
            <a:r>
              <a:rPr lang="en-US" sz="3600" b="1" dirty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3600" b="1" dirty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ป้องกันน้ำฝนไหลเข้าหลุมฝังกลบ</a:t>
            </a:r>
          </a:p>
          <a:p>
            <a:r>
              <a:rPr lang="th-TH" sz="3600" b="1" dirty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		-</a:t>
            </a:r>
            <a:r>
              <a:rPr lang="en-US" sz="3600" b="1" dirty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3600" b="1" dirty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ลดการเกิดน้ำชะมูลฝอย</a:t>
            </a:r>
          </a:p>
          <a:p>
            <a:r>
              <a:rPr lang="th-TH" sz="3600" b="1" dirty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		-</a:t>
            </a:r>
            <a:r>
              <a:rPr lang="en-US" sz="3600" b="1" dirty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3600" b="1" dirty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ปรับสภาพหลุมฝังกลบภายหลังกองมูลฝอยเต็มเพื่อปรับภูมิทัศน์</a:t>
            </a:r>
          </a:p>
          <a:p>
            <a:r>
              <a:rPr lang="th-TH" sz="3600" b="1" dirty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		-</a:t>
            </a:r>
            <a:r>
              <a:rPr lang="en-US" sz="3600" b="1" dirty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3600" b="1" dirty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ป้องกันการระบายของแก๊ส</a:t>
            </a:r>
          </a:p>
        </p:txBody>
      </p:sp>
      <p:sp>
        <p:nvSpPr>
          <p:cNvPr id="97284" name="Text Box 3"/>
          <p:cNvSpPr txBox="1">
            <a:spLocks noChangeArrowheads="1"/>
          </p:cNvSpPr>
          <p:nvPr/>
        </p:nvSpPr>
        <p:spPr bwMode="auto">
          <a:xfrm>
            <a:off x="107950" y="4119563"/>
            <a:ext cx="8920163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	</a:t>
            </a:r>
            <a:r>
              <a:rPr lang="en-US" sz="3600" b="1" dirty="0" smtClean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3600" b="1" dirty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วัสดุที่ใช้ในการกลบทับชั้นสุดท้าย ประกอบด้วยวัสดุหลายชนิดที่มีวัตถุประสงค์ในการทำงานแตกต่างกัน อันได้แก่</a:t>
            </a:r>
          </a:p>
          <a:p>
            <a:r>
              <a:rPr lang="th-TH" sz="3600" b="1" dirty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		-</a:t>
            </a:r>
            <a:r>
              <a:rPr lang="en-US" sz="3600" b="1" dirty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3600" b="1" dirty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ดินเหนียว เพื่อป้องกันน้ำฝนซึมลงในหลุมฝังกลบ</a:t>
            </a:r>
          </a:p>
          <a:p>
            <a:r>
              <a:rPr lang="th-TH" sz="3600" b="1" dirty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		-</a:t>
            </a:r>
            <a:r>
              <a:rPr lang="en-US" sz="3600" b="1" dirty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3600" b="1" dirty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ดินเดิมหรือหน้าดินเพื่อปลูกหญ้าหรือพืชคลุมดิน ซึ่งเป็นวัสดุที่ใช้พื้นฐาน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277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72502" y="6329363"/>
            <a:ext cx="500063" cy="457200"/>
          </a:xfrm>
          <a:noFill/>
        </p:spPr>
        <p:txBody>
          <a:bodyPr/>
          <a:lstStyle/>
          <a:p>
            <a:fld id="{221482CD-3E26-4357-A173-AD96CC339DD0}" type="slidenum">
              <a:rPr lang="en-US" smtClean="0"/>
              <a:pPr/>
              <a:t>5</a:t>
            </a:fld>
            <a:endParaRPr lang="th-TH" smtClean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5605" y="44624"/>
            <a:ext cx="9038395" cy="4462760"/>
          </a:xfrm>
          <a:prstGeom prst="rect">
            <a:avLst/>
          </a:prstGeom>
          <a:noFill/>
          <a:ln w="9525" cmpd="tri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36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นิยามของกรมควบ</a:t>
            </a:r>
            <a:r>
              <a:rPr lang="th-TH" sz="3600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คุ</a:t>
            </a:r>
            <a:r>
              <a:rPr lang="th-TH" sz="36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ม</a:t>
            </a:r>
            <a:r>
              <a:rPr lang="th-TH" sz="36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มลพิษ </a:t>
            </a:r>
            <a:r>
              <a:rPr lang="th-TH" sz="3200" b="1" i="1" dirty="0" smtClean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(จากเอกสารประกอบรายละเอียด</a:t>
            </a:r>
            <a:endParaRPr lang="th-TH" sz="3200" b="1" i="1" dirty="0" smtClean="0">
              <a:solidFill>
                <a:schemeClr val="accent6"/>
              </a:solidFill>
              <a:latin typeface="Angsana New" pitchFamily="18" charset="-34"/>
              <a:cs typeface="AngsanaUPC" pitchFamily="18" charset="-34"/>
            </a:endParaRPr>
          </a:p>
          <a:p>
            <a:r>
              <a:rPr lang="th-TH" sz="3200" b="1" i="1" dirty="0" smtClean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สมรรถนะที่ </a:t>
            </a:r>
            <a:r>
              <a:rPr lang="th-TH" sz="3200" b="1" i="1" dirty="0" smtClean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5 การ</a:t>
            </a:r>
            <a:r>
              <a:rPr lang="th-TH" sz="3200" b="1" i="1" dirty="0" smtClean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ประเมินสมรรถนะการดำเนินงานฝังกลบมูล</a:t>
            </a:r>
            <a:r>
              <a:rPr lang="th-TH" sz="3200" b="1" i="1" dirty="0" smtClean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ฝอย)</a:t>
            </a:r>
          </a:p>
          <a:p>
            <a:pPr marL="273050" indent="-273050">
              <a:buFontTx/>
              <a:buChar char="-"/>
            </a:pPr>
            <a:r>
              <a:rPr lang="th-TH" sz="3600" b="1" dirty="0" smtClean="0">
                <a:solidFill>
                  <a:srgbClr val="3333CC"/>
                </a:solidFill>
                <a:latin typeface="Angsana New" pitchFamily="18" charset="-34"/>
                <a:cs typeface="AngsanaUPC" pitchFamily="18" charset="-34"/>
              </a:rPr>
              <a:t>การ</a:t>
            </a:r>
            <a:r>
              <a:rPr lang="th-TH" sz="3600" b="1" dirty="0" smtClean="0">
                <a:solidFill>
                  <a:srgbClr val="3333CC"/>
                </a:solidFill>
                <a:latin typeface="Angsana New" pitchFamily="18" charset="-34"/>
                <a:cs typeface="AngsanaUPC" pitchFamily="18" charset="-34"/>
              </a:rPr>
              <a:t>เทกอง (</a:t>
            </a:r>
            <a:r>
              <a:rPr lang="en-US" sz="3600" b="1" dirty="0" smtClean="0">
                <a:solidFill>
                  <a:srgbClr val="3333CC"/>
                </a:solidFill>
                <a:latin typeface="Angsana New" pitchFamily="18" charset="-34"/>
                <a:cs typeface="AngsanaUPC" pitchFamily="18" charset="-34"/>
              </a:rPr>
              <a:t>Uncontrolled </a:t>
            </a:r>
            <a:r>
              <a:rPr lang="th-TH" sz="3600" b="1" dirty="0" smtClean="0">
                <a:solidFill>
                  <a:srgbClr val="3333CC"/>
                </a:solidFill>
                <a:latin typeface="Angsana New" pitchFamily="18" charset="-34"/>
                <a:cs typeface="AngsanaUPC" pitchFamily="18" charset="-34"/>
              </a:rPr>
              <a:t>หรือ </a:t>
            </a:r>
            <a:r>
              <a:rPr lang="en-US" sz="3600" b="1" dirty="0" smtClean="0">
                <a:solidFill>
                  <a:srgbClr val="3333CC"/>
                </a:solidFill>
                <a:latin typeface="Angsana New" pitchFamily="18" charset="-34"/>
                <a:cs typeface="AngsanaUPC" pitchFamily="18" charset="-34"/>
              </a:rPr>
              <a:t>Open Dump) </a:t>
            </a:r>
            <a:r>
              <a:rPr lang="th-TH" sz="36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เป็นรูปแบบการเทกองมูลฝอยบนพื้นที่โดยไม่มี</a:t>
            </a:r>
            <a:r>
              <a:rPr lang="th-TH" sz="36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การควบคุม</a:t>
            </a:r>
            <a:r>
              <a:rPr lang="th-TH" sz="36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หรือมีการควบคุมบ้าง มีการ</a:t>
            </a:r>
            <a:r>
              <a:rPr lang="th-TH" sz="36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คุ้ย  มูล</a:t>
            </a:r>
            <a:r>
              <a:rPr lang="th-TH" sz="36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ฝอย และไม่มีมาตรการใด ๆ ที่ใช้ในการควบคุมการระบายหรือ</a:t>
            </a:r>
            <a:r>
              <a:rPr lang="th-TH" sz="36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การปลดปล่อย</a:t>
            </a:r>
            <a:r>
              <a:rPr lang="th-TH" sz="36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สารมลพิษและสารปนเปื้อนออกจากสถานที่กำจัดมูลฝอยออกสู่สิ่งแวดล้อม รวมทั้งไม่มี</a:t>
            </a:r>
            <a:r>
              <a:rPr lang="th-TH" sz="36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มาตรการอย่าง</a:t>
            </a:r>
            <a:r>
              <a:rPr lang="th-TH" sz="36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เป็นระบบที่จะรองรับการดำเนินงานฝังกลบมูล</a:t>
            </a:r>
            <a:r>
              <a:rPr lang="th-TH" sz="36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ฝอย</a:t>
            </a:r>
          </a:p>
        </p:txBody>
      </p:sp>
      <p:pic>
        <p:nvPicPr>
          <p:cNvPr id="330754" name="Picture 2" descr="http://t0.gstatic.com/images?q=tbn:ANd9GcQWI6itdBH6ulBZptWMVyH3NPn7JIh1lgZGV83NZzOoFuClE2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365104"/>
            <a:ext cx="3095625" cy="2324100"/>
          </a:xfrm>
          <a:prstGeom prst="rect">
            <a:avLst/>
          </a:prstGeom>
          <a:noFill/>
        </p:spPr>
      </p:pic>
      <p:pic>
        <p:nvPicPr>
          <p:cNvPr id="330755" name="Picture 3" descr="E:\pcd_fire\ayutthaya\P11502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365104"/>
            <a:ext cx="3096344" cy="232225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89A-6055-449F-AC54-A66A7424500E}" type="slidenum">
              <a:rPr lang="en-US">
                <a:solidFill>
                  <a:srgbClr val="110B0B"/>
                </a:solidFill>
              </a:rPr>
              <a:pPr/>
              <a:t>50</a:t>
            </a:fld>
            <a:endParaRPr lang="th-TH">
              <a:solidFill>
                <a:srgbClr val="110B0B"/>
              </a:solidFill>
            </a:endParaRPr>
          </a:p>
        </p:txBody>
      </p:sp>
      <p:sp>
        <p:nvSpPr>
          <p:cNvPr id="1313795" name="Text Box 3"/>
          <p:cNvSpPr txBox="1">
            <a:spLocks noChangeArrowheads="1"/>
          </p:cNvSpPr>
          <p:nvPr/>
        </p:nvSpPr>
        <p:spPr bwMode="auto">
          <a:xfrm>
            <a:off x="179390" y="44450"/>
            <a:ext cx="874077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ลักษณะการกลบทับ </a:t>
            </a:r>
          </a:p>
          <a:p>
            <a:pPr>
              <a:spcBef>
                <a:spcPct val="50000"/>
              </a:spcBef>
            </a:pP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	-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กรณีแบบดั้งเดิม </a:t>
            </a:r>
          </a:p>
        </p:txBody>
      </p:sp>
      <p:graphicFrame>
        <p:nvGraphicFramePr>
          <p:cNvPr id="1313796" name="Object 4"/>
          <p:cNvGraphicFramePr>
            <a:graphicFrameLocks noChangeAspect="1"/>
          </p:cNvGraphicFramePr>
          <p:nvPr/>
        </p:nvGraphicFramePr>
        <p:xfrm>
          <a:off x="1116013" y="1557339"/>
          <a:ext cx="6913563" cy="4473575"/>
        </p:xfrm>
        <a:graphic>
          <a:graphicData uri="http://schemas.openxmlformats.org/presentationml/2006/ole">
            <p:oleObj spid="_x0000_s27650" name="VISIO" r:id="rId4" imgW="2585160" imgH="1674000" progId="Visio.Drawing.11">
              <p:embed/>
            </p:oleObj>
          </a:graphicData>
        </a:graphic>
      </p:graphicFrame>
      <p:sp>
        <p:nvSpPr>
          <p:cNvPr id="1313797" name="Text Box 5"/>
          <p:cNvSpPr txBox="1">
            <a:spLocks noChangeArrowheads="1"/>
          </p:cNvSpPr>
          <p:nvPr/>
        </p:nvSpPr>
        <p:spPr bwMode="auto">
          <a:xfrm>
            <a:off x="1835149" y="6021389"/>
            <a:ext cx="568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การกลบ</a:t>
            </a: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ทับขยะมูลฝอยชั้น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สุดท้ายแบบดั้งเดิม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379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2026-4CFE-4074-9F7D-06BD49E4705F}" type="slidenum">
              <a:rPr lang="en-US">
                <a:solidFill>
                  <a:srgbClr val="110B0B"/>
                </a:solidFill>
              </a:rPr>
              <a:pPr/>
              <a:t>51</a:t>
            </a:fld>
            <a:endParaRPr lang="th-TH">
              <a:solidFill>
                <a:srgbClr val="110B0B"/>
              </a:solidFill>
            </a:endParaRPr>
          </a:p>
        </p:txBody>
      </p:sp>
      <p:sp>
        <p:nvSpPr>
          <p:cNvPr id="1315842" name="Text Box 2"/>
          <p:cNvSpPr txBox="1">
            <a:spLocks noChangeArrowheads="1"/>
          </p:cNvSpPr>
          <p:nvPr/>
        </p:nvSpPr>
        <p:spPr bwMode="auto">
          <a:xfrm>
            <a:off x="179390" y="44450"/>
            <a:ext cx="87407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-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กรณีแบบใหม่ 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83568" y="6211669"/>
            <a:ext cx="80660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การกลบทับหลุมฝัง</a:t>
            </a: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กลบขยะมูลฝอยชั้น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สุดท้ายแบบใหม่</a:t>
            </a: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1331640" y="620688"/>
          <a:ext cx="5184576" cy="3146891"/>
        </p:xfrm>
        <a:graphic>
          <a:graphicData uri="http://schemas.openxmlformats.org/presentationml/2006/ole">
            <p:oleObj spid="_x0000_s108545" name="Visio" r:id="rId4" imgW="2755800" imgH="1674000" progId="Visio.Drawing.11">
              <p:embed/>
            </p:oleObj>
          </a:graphicData>
        </a:graphic>
      </p:graphicFrame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020272" y="1124744"/>
            <a:ext cx="1584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 smtClean="0">
                <a:solidFill>
                  <a:srgbClr val="110B0B"/>
                </a:solidFill>
                <a:latin typeface="Cordia New" pitchFamily="34" charset="-34"/>
                <a:cs typeface="Cordia New" pitchFamily="34" charset="-34"/>
              </a:rPr>
              <a:t>Geotextile</a:t>
            </a:r>
            <a:endParaRPr lang="th-TH" sz="2400" dirty="0">
              <a:solidFill>
                <a:srgbClr val="110B0B"/>
              </a:solidFill>
              <a:latin typeface="Cordia New" pitchFamily="34" charset="-34"/>
              <a:cs typeface="Cordia New" pitchFamily="34" charset="-34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6444208" y="1340768"/>
            <a:ext cx="7920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aphicFrame>
        <p:nvGraphicFramePr>
          <p:cNvPr id="11" name="Object 4"/>
          <p:cNvGraphicFramePr>
            <a:graphicFrameLocks noChangeAspect="1"/>
          </p:cNvGraphicFramePr>
          <p:nvPr/>
        </p:nvGraphicFramePr>
        <p:xfrm>
          <a:off x="1259632" y="3717032"/>
          <a:ext cx="5189537" cy="2601913"/>
        </p:xfrm>
        <a:graphic>
          <a:graphicData uri="http://schemas.openxmlformats.org/presentationml/2006/ole">
            <p:oleObj spid="_x0000_s108546" name="Visio" r:id="rId5" imgW="2755878" imgH="1383336" progId="Visio.Drawing.11">
              <p:embed/>
            </p:oleObj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91FFF-CF1C-4A48-A76A-C31A1CB9736F}" type="slidenum">
              <a:rPr lang="en-US"/>
              <a:pPr/>
              <a:t>52</a:t>
            </a:fld>
            <a:endParaRPr lang="th-TH"/>
          </a:p>
        </p:txBody>
      </p:sp>
      <p:sp>
        <p:nvSpPr>
          <p:cNvPr id="1327106" name="Text Box 2"/>
          <p:cNvSpPr txBox="1">
            <a:spLocks noChangeArrowheads="1"/>
          </p:cNvSpPr>
          <p:nvPr/>
        </p:nvSpPr>
        <p:spPr bwMode="auto">
          <a:xfrm>
            <a:off x="107951" y="71414"/>
            <a:ext cx="8964613" cy="73866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200" b="1" dirty="0" smtClean="0">
                <a:solidFill>
                  <a:srgbClr val="4B0703"/>
                </a:solidFill>
                <a:latin typeface="Angsana New" pitchFamily="18" charset="-34"/>
                <a:cs typeface="AngsanaUPC" pitchFamily="18" charset="-34"/>
              </a:rPr>
              <a:t>4.6 </a:t>
            </a:r>
            <a:r>
              <a:rPr lang="th-TH" sz="4200" b="1" dirty="0" smtClean="0">
                <a:solidFill>
                  <a:srgbClr val="4B0703"/>
                </a:solidFill>
                <a:latin typeface="Angsana New" pitchFamily="18" charset="-34"/>
                <a:cs typeface="AngsanaUPC" pitchFamily="18" charset="-34"/>
              </a:rPr>
              <a:t>ระบบระบายก๊าซจากหลุมฝังกลบ (</a:t>
            </a:r>
            <a:r>
              <a:rPr lang="en-US" sz="42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Gas Venting System</a:t>
            </a:r>
            <a:r>
              <a:rPr lang="en-US" sz="4200" b="1" dirty="0" smtClean="0">
                <a:solidFill>
                  <a:srgbClr val="4B0703"/>
                </a:solidFill>
                <a:latin typeface="Angsana New" pitchFamily="18" charset="-34"/>
                <a:cs typeface="AngsanaUPC" pitchFamily="18" charset="-34"/>
              </a:rPr>
              <a:t>)</a:t>
            </a:r>
            <a:endParaRPr lang="th-TH" sz="4200" b="1" dirty="0">
              <a:solidFill>
                <a:srgbClr val="4B0703"/>
              </a:solidFill>
              <a:latin typeface="Angsana New" pitchFamily="18" charset="-34"/>
              <a:cs typeface="AngsanaUPC" pitchFamily="18" charset="-34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5496" y="908720"/>
            <a:ext cx="9108504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th-TH" sz="40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	</a:t>
            </a:r>
            <a:r>
              <a:rPr lang="th-TH" sz="3600" b="1" u="sng" dirty="0" smtClean="0">
                <a:solidFill>
                  <a:srgbClr val="3333CC"/>
                </a:solidFill>
                <a:latin typeface="Angsana New" pitchFamily="18" charset="-34"/>
                <a:cs typeface="AngsanaUPC" pitchFamily="18" charset="-34"/>
              </a:rPr>
              <a:t>วัตถุประสงค์</a:t>
            </a: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35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เพื่อระบายก๊าซที่เกิดภายในหลุมฝังกลบออกสู่บรรยากาศ ไม่ให้เกิดการสะสมจนเกิดการลุกไหม้ภายในบริเวณหลุมฝังกลบ</a:t>
            </a:r>
            <a:endParaRPr lang="th-TH" sz="3500" b="1" dirty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  <p:graphicFrame>
        <p:nvGraphicFramePr>
          <p:cNvPr id="8" name="Group 60"/>
          <p:cNvGraphicFramePr>
            <a:graphicFrameLocks noGrp="1"/>
          </p:cNvGraphicFramePr>
          <p:nvPr/>
        </p:nvGraphicFramePr>
        <p:xfrm>
          <a:off x="179512" y="2132856"/>
          <a:ext cx="8713787" cy="4572000"/>
        </p:xfrm>
        <a:graphic>
          <a:graphicData uri="http://schemas.openxmlformats.org/drawingml/2006/table">
            <a:tbl>
              <a:tblPr/>
              <a:tblGrid>
                <a:gridCol w="5400675"/>
                <a:gridCol w="3313112"/>
              </a:tblGrid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ea typeface="Times New Roman" pitchFamily="18" charset="0"/>
                          <a:cs typeface="AngsanaUPC" pitchFamily="18" charset="-34"/>
                        </a:rPr>
                        <a:t>ส่วนประกอบ</a:t>
                      </a:r>
                      <a:endParaRPr kumimoji="0" lang="th-TH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itchFamily="18" charset="0"/>
                        <a:cs typeface="AngsanaUPC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ea typeface="Times New Roman" pitchFamily="18" charset="0"/>
                          <a:cs typeface="AngsanaUPC" pitchFamily="18" charset="-34"/>
                        </a:rPr>
                        <a:t>ร้อยละ (โดยปริมาตรแห้ง)</a:t>
                      </a:r>
                      <a:endParaRPr kumimoji="0" lang="th-TH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UPC" pitchFamily="18" charset="-34"/>
                        <a:ea typeface="Times New Roman" pitchFamily="18" charset="0"/>
                        <a:cs typeface="AngsanaUPC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92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ea typeface="Times New Roman" pitchFamily="18" charset="0"/>
                          <a:cs typeface="AngsanaUPC" pitchFamily="18" charset="-34"/>
                        </a:rPr>
                        <a:t>มีเทน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ea typeface="Times New Roman" pitchFamily="18" charset="0"/>
                          <a:cs typeface="AngsanaUPC" pitchFamily="18" charset="-34"/>
                        </a:rPr>
                        <a:t>45-60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81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ea typeface="Times New Roman" pitchFamily="18" charset="0"/>
                          <a:cs typeface="AngsanaUPC" pitchFamily="18" charset="-34"/>
                        </a:rPr>
                        <a:t>คาร์บอนไดออกไซด์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ea typeface="Times New Roman" pitchFamily="18" charset="0"/>
                          <a:cs typeface="AngsanaUPC" pitchFamily="18" charset="-34"/>
                        </a:rPr>
                        <a:t>40-60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ea typeface="Times New Roman" pitchFamily="18" charset="0"/>
                          <a:cs typeface="AngsanaUPC" pitchFamily="18" charset="-34"/>
                        </a:rPr>
                        <a:t>ไนโตรเจน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ea typeface="Times New Roman" pitchFamily="18" charset="0"/>
                          <a:cs typeface="AngsanaUPC" pitchFamily="18" charset="-34"/>
                        </a:rPr>
                        <a:t>2-5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ea typeface="Times New Roman" pitchFamily="18" charset="0"/>
                          <a:cs typeface="AngsanaUPC" pitchFamily="18" charset="-34"/>
                        </a:rPr>
                        <a:t>ออกซิเจน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ea typeface="Times New Roman" pitchFamily="18" charset="0"/>
                          <a:cs typeface="AngsanaUPC" pitchFamily="18" charset="-34"/>
                        </a:rPr>
                        <a:t>0.1-1.0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ea typeface="Times New Roman" pitchFamily="18" charset="0"/>
                          <a:cs typeface="AngsanaUPC" pitchFamily="18" charset="-34"/>
                        </a:rPr>
                        <a:t>ซัลไฟด์, ไดซัลไฟด์, </a:t>
                      </a:r>
                      <a:r>
                        <a:rPr kumimoji="0" lang="th-TH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ea typeface="Times New Roman" pitchFamily="18" charset="0"/>
                          <a:cs typeface="AngsanaUPC" pitchFamily="18" charset="-34"/>
                        </a:rPr>
                        <a:t>เมอร์แคพ</a:t>
                      </a: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ea typeface="Times New Roman" pitchFamily="18" charset="0"/>
                          <a:cs typeface="AngsanaUPC" pitchFamily="18" charset="-34"/>
                        </a:rPr>
                        <a:t>แทน และอื่นๆ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ea typeface="Times New Roman" pitchFamily="18" charset="0"/>
                          <a:cs typeface="AngsanaUPC" pitchFamily="18" charset="-34"/>
                        </a:rPr>
                        <a:t>0-1.0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ea typeface="Times New Roman" pitchFamily="18" charset="0"/>
                          <a:cs typeface="AngsanaUPC" pitchFamily="18" charset="-34"/>
                        </a:rPr>
                        <a:t>แอมโมเนีย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ea typeface="Times New Roman" pitchFamily="18" charset="0"/>
                          <a:cs typeface="AngsanaUPC" pitchFamily="18" charset="-34"/>
                        </a:rPr>
                        <a:t>0.1-1.0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ea typeface="Times New Roman" pitchFamily="18" charset="0"/>
                          <a:cs typeface="AngsanaUPC" pitchFamily="18" charset="-34"/>
                        </a:rPr>
                        <a:t>ไฮโดรเจน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ea typeface="Times New Roman" pitchFamily="18" charset="0"/>
                          <a:cs typeface="AngsanaUPC" pitchFamily="18" charset="-34"/>
                        </a:rPr>
                        <a:t>0-0.2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ea typeface="Times New Roman" pitchFamily="18" charset="0"/>
                          <a:cs typeface="AngsanaUPC" pitchFamily="18" charset="-34"/>
                        </a:rPr>
                        <a:t>คาร์บอนมอนอกไซด์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ea typeface="Times New Roman" pitchFamily="18" charset="0"/>
                          <a:cs typeface="AngsanaUPC" pitchFamily="18" charset="-34"/>
                        </a:rPr>
                        <a:t>0-0.2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ea typeface="Times New Roman" pitchFamily="18" charset="0"/>
                          <a:cs typeface="AngsanaUPC" pitchFamily="18" charset="-34"/>
                        </a:rPr>
                        <a:t>ส่วนประกอบเล็กน้อยอื่นๆ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UPC" pitchFamily="18" charset="-34"/>
                          <a:ea typeface="Times New Roman" pitchFamily="18" charset="0"/>
                          <a:cs typeface="AngsanaUPC" pitchFamily="18" charset="-34"/>
                        </a:rPr>
                        <a:t>0.01-0.06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2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7106" grpId="0" animBg="1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1D0E1-F30D-4E44-93C8-D5919527101E}" type="slidenum">
              <a:rPr lang="en-US"/>
              <a:pPr/>
              <a:t>53</a:t>
            </a:fld>
            <a:endParaRPr lang="th-TH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9512" y="188640"/>
            <a:ext cx="878522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h-TH" sz="3600" b="1" dirty="0">
                <a:solidFill>
                  <a:srgbClr val="4B0703"/>
                </a:solidFill>
                <a:latin typeface="Angsana New" pitchFamily="18" charset="-34"/>
                <a:cs typeface="AngsanaUPC" pitchFamily="18" charset="-34"/>
              </a:rPr>
              <a:t>	สมการของการย่อยสลายแบบไร้อากาศ (</a:t>
            </a:r>
            <a:r>
              <a:rPr lang="en-US" sz="3600" b="1" dirty="0">
                <a:solidFill>
                  <a:srgbClr val="4B0703"/>
                </a:solidFill>
                <a:latin typeface="Angsana New" pitchFamily="18" charset="-34"/>
                <a:cs typeface="AngsanaUPC" pitchFamily="18" charset="-34"/>
              </a:rPr>
              <a:t>Anaerobic digestion)</a:t>
            </a:r>
            <a:endParaRPr lang="th-TH" sz="3600" b="1" dirty="0">
              <a:solidFill>
                <a:srgbClr val="4B0703"/>
              </a:solidFill>
              <a:latin typeface="Angsana New" pitchFamily="18" charset="-34"/>
              <a:cs typeface="AngsanaUPC" pitchFamily="18" charset="-34"/>
            </a:endParaRPr>
          </a:p>
          <a:p>
            <a:r>
              <a:rPr lang="en-US" sz="3200" b="1" dirty="0">
                <a:solidFill>
                  <a:srgbClr val="4B0703"/>
                </a:solidFill>
                <a:latin typeface="Angsana New" pitchFamily="18" charset="-34"/>
                <a:cs typeface="AngsanaUPC" pitchFamily="18" charset="-34"/>
              </a:rPr>
              <a:t>Organic Matter</a:t>
            </a:r>
            <a:r>
              <a:rPr lang="th-TH" sz="3200" b="1" dirty="0">
                <a:solidFill>
                  <a:srgbClr val="4B0703"/>
                </a:solidFill>
                <a:latin typeface="Angsana New" pitchFamily="18" charset="-34"/>
                <a:cs typeface="AngsanaUPC" pitchFamily="18" charset="-34"/>
              </a:rPr>
              <a:t>+</a:t>
            </a:r>
            <a:r>
              <a:rPr lang="en-US" sz="3200" b="1" dirty="0">
                <a:solidFill>
                  <a:srgbClr val="4B0703"/>
                </a:solidFill>
                <a:latin typeface="Angsana New" pitchFamily="18" charset="-34"/>
                <a:cs typeface="AngsanaUPC" pitchFamily="18" charset="-34"/>
              </a:rPr>
              <a:t>H</a:t>
            </a:r>
            <a:r>
              <a:rPr lang="en-US" sz="3200" b="1" baseline="-25000" dirty="0">
                <a:solidFill>
                  <a:srgbClr val="4B0703"/>
                </a:solidFill>
                <a:latin typeface="Angsana New" pitchFamily="18" charset="-34"/>
                <a:cs typeface="AngsanaUPC" pitchFamily="18" charset="-34"/>
              </a:rPr>
              <a:t>2</a:t>
            </a:r>
            <a:r>
              <a:rPr lang="en-US" sz="3200" b="1" dirty="0">
                <a:solidFill>
                  <a:srgbClr val="4B0703"/>
                </a:solidFill>
                <a:latin typeface="Angsana New" pitchFamily="18" charset="-34"/>
                <a:cs typeface="AngsanaUPC" pitchFamily="18" charset="-34"/>
              </a:rPr>
              <a:t>O	</a:t>
            </a:r>
            <a:r>
              <a:rPr lang="th-TH" sz="3200" b="1" dirty="0">
                <a:solidFill>
                  <a:srgbClr val="4B0703"/>
                </a:solidFill>
                <a:latin typeface="Angsana New" pitchFamily="18" charset="-34"/>
                <a:cs typeface="AngsanaUPC" pitchFamily="18" charset="-34"/>
              </a:rPr>
              <a:t> 		กากจากการย่อยสลาย+</a:t>
            </a:r>
            <a:r>
              <a:rPr lang="en-US" sz="3200" b="1" dirty="0">
                <a:solidFill>
                  <a:srgbClr val="4B0703"/>
                </a:solidFill>
                <a:latin typeface="Angsana New" pitchFamily="18" charset="-34"/>
                <a:cs typeface="AngsanaUPC" pitchFamily="18" charset="-34"/>
              </a:rPr>
              <a:t>CH</a:t>
            </a:r>
            <a:r>
              <a:rPr lang="en-US" sz="3200" b="1" baseline="-25000" dirty="0">
                <a:solidFill>
                  <a:srgbClr val="4B0703"/>
                </a:solidFill>
                <a:latin typeface="Angsana New" pitchFamily="18" charset="-34"/>
                <a:cs typeface="AngsanaUPC" pitchFamily="18" charset="-34"/>
              </a:rPr>
              <a:t>4</a:t>
            </a:r>
            <a:r>
              <a:rPr lang="en-US" sz="3200" b="1" dirty="0">
                <a:solidFill>
                  <a:srgbClr val="4B0703"/>
                </a:solidFill>
                <a:latin typeface="Angsana New" pitchFamily="18" charset="-34"/>
                <a:cs typeface="AngsanaUPC" pitchFamily="18" charset="-34"/>
              </a:rPr>
              <a:t>+CO</a:t>
            </a:r>
            <a:r>
              <a:rPr lang="en-US" sz="3200" b="1" baseline="-25000" dirty="0">
                <a:solidFill>
                  <a:srgbClr val="4B0703"/>
                </a:solidFill>
                <a:latin typeface="Angsana New" pitchFamily="18" charset="-34"/>
                <a:cs typeface="AngsanaUPC" pitchFamily="18" charset="-34"/>
              </a:rPr>
              <a:t>2</a:t>
            </a:r>
            <a:r>
              <a:rPr lang="en-US" sz="3200" b="1" dirty="0">
                <a:solidFill>
                  <a:srgbClr val="4B0703"/>
                </a:solidFill>
                <a:latin typeface="Angsana New" pitchFamily="18" charset="-34"/>
                <a:cs typeface="AngsanaUPC" pitchFamily="18" charset="-34"/>
              </a:rPr>
              <a:t>+ </a:t>
            </a:r>
          </a:p>
          <a:p>
            <a:r>
              <a:rPr lang="en-US" sz="3200" b="1" dirty="0">
                <a:solidFill>
                  <a:srgbClr val="4B0703"/>
                </a:solidFill>
                <a:latin typeface="Angsana New" pitchFamily="18" charset="-34"/>
                <a:cs typeface="AngsanaUPC" pitchFamily="18" charset="-34"/>
              </a:rPr>
              <a:t> (CHONS) 		                          H</a:t>
            </a:r>
            <a:r>
              <a:rPr lang="en-US" sz="3200" b="1" baseline="-25000" dirty="0">
                <a:solidFill>
                  <a:srgbClr val="4B0703"/>
                </a:solidFill>
                <a:latin typeface="Angsana New" pitchFamily="18" charset="-34"/>
                <a:cs typeface="AngsanaUPC" pitchFamily="18" charset="-34"/>
              </a:rPr>
              <a:t>2</a:t>
            </a:r>
            <a:r>
              <a:rPr lang="en-US" sz="3200" b="1" dirty="0">
                <a:solidFill>
                  <a:srgbClr val="4B0703"/>
                </a:solidFill>
                <a:latin typeface="Angsana New" pitchFamily="18" charset="-34"/>
                <a:cs typeface="AngsanaUPC" pitchFamily="18" charset="-34"/>
              </a:rPr>
              <a:t>O</a:t>
            </a:r>
            <a:r>
              <a:rPr lang="th-TH" sz="3200" b="1" dirty="0">
                <a:solidFill>
                  <a:srgbClr val="4B0703"/>
                </a:solidFill>
                <a:latin typeface="Angsana New" pitchFamily="18" charset="-34"/>
                <a:cs typeface="AngsanaUPC" pitchFamily="18" charset="-34"/>
              </a:rPr>
              <a:t>+</a:t>
            </a:r>
            <a:r>
              <a:rPr lang="en-US" sz="3200" b="1" dirty="0">
                <a:solidFill>
                  <a:srgbClr val="4B0703"/>
                </a:solidFill>
                <a:latin typeface="Angsana New" pitchFamily="18" charset="-34"/>
                <a:cs typeface="AngsanaUPC" pitchFamily="18" charset="-34"/>
              </a:rPr>
              <a:t>NH</a:t>
            </a:r>
            <a:r>
              <a:rPr lang="en-US" sz="3200" b="1" baseline="-25000" dirty="0">
                <a:solidFill>
                  <a:srgbClr val="4B0703"/>
                </a:solidFill>
                <a:latin typeface="Angsana New" pitchFamily="18" charset="-34"/>
                <a:cs typeface="AngsanaUPC" pitchFamily="18" charset="-34"/>
              </a:rPr>
              <a:t>3</a:t>
            </a:r>
            <a:r>
              <a:rPr lang="en-US" sz="3200" b="1" dirty="0">
                <a:solidFill>
                  <a:srgbClr val="4B0703"/>
                </a:solidFill>
                <a:latin typeface="Angsana New" pitchFamily="18" charset="-34"/>
                <a:cs typeface="AngsanaUPC" pitchFamily="18" charset="-34"/>
              </a:rPr>
              <a:t>+</a:t>
            </a:r>
            <a:r>
              <a:rPr lang="th-TH" sz="3200" b="1" dirty="0">
                <a:solidFill>
                  <a:srgbClr val="4B0703"/>
                </a:solidFill>
                <a:latin typeface="Angsana New" pitchFamily="18" charset="-34"/>
                <a:cs typeface="AngsanaUPC" pitchFamily="18" charset="-34"/>
              </a:rPr>
              <a:t>ก๊าซ</a:t>
            </a:r>
            <a:r>
              <a:rPr lang="th-TH" sz="3200" b="1" dirty="0" smtClean="0">
                <a:solidFill>
                  <a:srgbClr val="4B0703"/>
                </a:solidFill>
                <a:latin typeface="Angsana New" pitchFamily="18" charset="-34"/>
                <a:cs typeface="AngsanaUPC" pitchFamily="18" charset="-34"/>
              </a:rPr>
              <a:t>อื่นๆ + ความร้อน</a:t>
            </a:r>
            <a:endParaRPr lang="th-TH" sz="3200" b="1" dirty="0">
              <a:solidFill>
                <a:srgbClr val="4B0703"/>
              </a:solidFill>
              <a:latin typeface="Angsana New" pitchFamily="18" charset="-34"/>
              <a:cs typeface="AngsanaUPC" pitchFamily="18" charset="-34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3419599" y="1114144"/>
            <a:ext cx="935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h-TH">
              <a:solidFill>
                <a:srgbClr val="4B0703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203699" y="682344"/>
            <a:ext cx="1368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2400" b="1" dirty="0">
                <a:solidFill>
                  <a:srgbClr val="4B0703"/>
                </a:solidFill>
                <a:latin typeface="Angsana New" pitchFamily="18" charset="-34"/>
                <a:cs typeface="AngsanaUPC" pitchFamily="18" charset="-34"/>
              </a:rPr>
              <a:t>จุลินท</a:t>
            </a:r>
            <a:r>
              <a:rPr lang="th-TH" sz="2400" b="1" dirty="0" err="1">
                <a:solidFill>
                  <a:srgbClr val="4B0703"/>
                </a:solidFill>
                <a:latin typeface="Angsana New" pitchFamily="18" charset="-34"/>
                <a:cs typeface="AngsanaUPC" pitchFamily="18" charset="-34"/>
              </a:rPr>
              <a:t>รีย์</a:t>
            </a:r>
            <a:endParaRPr lang="th-TH" sz="2400" b="1" dirty="0">
              <a:solidFill>
                <a:srgbClr val="4B0703"/>
              </a:solidFill>
              <a:latin typeface="Angsana New" pitchFamily="18" charset="-34"/>
              <a:cs typeface="AngsanaUPC" pitchFamily="18" charset="-34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187624" y="6156325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4000" b="1" dirty="0">
                <a:solidFill>
                  <a:schemeClr val="accent6"/>
                </a:solidFill>
                <a:latin typeface="Angsana New" pitchFamily="18" charset="-34"/>
                <a:cs typeface="AngsanaUPC" pitchFamily="18" charset="-34"/>
              </a:rPr>
              <a:t>การเกิดก๊าซจากหลุมฝังกลบ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16832"/>
            <a:ext cx="8448675" cy="427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B625-75B9-4612-BB68-FAC07E157AE4}" type="slidenum">
              <a:rPr lang="en-US"/>
              <a:pPr/>
              <a:t>54</a:t>
            </a:fld>
            <a:endParaRPr lang="th-TH"/>
          </a:p>
        </p:txBody>
      </p:sp>
      <p:sp>
        <p:nvSpPr>
          <p:cNvPr id="1363972" name="Text Box 4"/>
          <p:cNvSpPr txBox="1">
            <a:spLocks noChangeArrowheads="1"/>
          </p:cNvSpPr>
          <p:nvPr/>
        </p:nvSpPr>
        <p:spPr bwMode="auto">
          <a:xfrm>
            <a:off x="107950" y="44450"/>
            <a:ext cx="896461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h-TH" sz="4400" b="1" u="sng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ประเภทของระบบระบายก๊าซ</a:t>
            </a:r>
            <a:endParaRPr lang="th-TH" sz="4400" b="1" u="sng" dirty="0">
              <a:solidFill>
                <a:srgbClr val="000099"/>
              </a:solidFill>
              <a:latin typeface="Angsana New" pitchFamily="18" charset="-34"/>
              <a:cs typeface="AngsanaUPC" pitchFamily="18" charset="-34"/>
            </a:endParaRPr>
          </a:p>
        </p:txBody>
      </p:sp>
      <p:sp>
        <p:nvSpPr>
          <p:cNvPr id="1363973" name="Text Box 5"/>
          <p:cNvSpPr txBox="1">
            <a:spLocks noChangeArrowheads="1"/>
          </p:cNvSpPr>
          <p:nvPr/>
        </p:nvSpPr>
        <p:spPr bwMode="auto">
          <a:xfrm>
            <a:off x="0" y="692696"/>
            <a:ext cx="8785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Angsana New" pitchFamily="18" charset="-34"/>
                <a:cs typeface="AngsanaUPC" pitchFamily="18" charset="-34"/>
              </a:rPr>
              <a:t>1) </a:t>
            </a:r>
            <a:r>
              <a:rPr lang="th-TH" sz="4800" b="1" dirty="0">
                <a:solidFill>
                  <a:srgbClr val="C00000"/>
                </a:solidFill>
                <a:latin typeface="Angsana New" pitchFamily="18" charset="-34"/>
                <a:cs typeface="AngsanaUPC" pitchFamily="18" charset="-34"/>
              </a:rPr>
              <a:t>การระบายก๊าซตาม</a:t>
            </a:r>
            <a:r>
              <a:rPr lang="th-TH" sz="4800" b="1" dirty="0" smtClean="0">
                <a:solidFill>
                  <a:srgbClr val="C00000"/>
                </a:solidFill>
                <a:latin typeface="Angsana New" pitchFamily="18" charset="-34"/>
                <a:cs typeface="AngsanaUPC" pitchFamily="18" charset="-34"/>
              </a:rPr>
              <a:t>ธรรมชาติ</a:t>
            </a:r>
            <a:r>
              <a:rPr lang="th-TH" sz="4800" b="1" dirty="0">
                <a:latin typeface="Angsana New" pitchFamily="18" charset="-34"/>
                <a:cs typeface="AngsanaUPC" pitchFamily="18" charset="-34"/>
              </a:rPr>
              <a:t>	</a:t>
            </a:r>
            <a:endParaRPr lang="th-TH" sz="4800" b="1" dirty="0">
              <a:solidFill>
                <a:schemeClr val="tx1"/>
              </a:solidFill>
              <a:latin typeface="Angsana New" pitchFamily="18" charset="-34"/>
              <a:cs typeface="AngsanaUPC" pitchFamily="18" charset="-34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332417"/>
            <a:ext cx="5424752" cy="552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3501008"/>
            <a:ext cx="33845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ระบบระบายก๊าซมีเทนแบบตามธรรมชาติ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6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3972" grpId="0"/>
      <p:bldP spid="1363973" grpId="0" build="p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B45D-30C9-407D-BAA5-EB284FAF4BD9}" type="slidenum">
              <a:rPr lang="en-US"/>
              <a:pPr/>
              <a:t>55</a:t>
            </a:fld>
            <a:endParaRPr lang="th-TH"/>
          </a:p>
        </p:txBody>
      </p:sp>
      <p:sp>
        <p:nvSpPr>
          <p:cNvPr id="1366019" name="Text Box 3"/>
          <p:cNvSpPr txBox="1">
            <a:spLocks noChangeArrowheads="1"/>
          </p:cNvSpPr>
          <p:nvPr/>
        </p:nvSpPr>
        <p:spPr bwMode="auto">
          <a:xfrm>
            <a:off x="5651500" y="981075"/>
            <a:ext cx="33845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ระบบระบายก๊าซมีเทนแบบตามธรรมชาติ</a:t>
            </a:r>
          </a:p>
        </p:txBody>
      </p:sp>
      <p:pic>
        <p:nvPicPr>
          <p:cNvPr id="1366020" name="Picture 4" descr="fig5_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188913"/>
            <a:ext cx="2428875" cy="3240087"/>
          </a:xfrm>
          <a:prstGeom prst="rect">
            <a:avLst/>
          </a:prstGeom>
          <a:noFill/>
        </p:spPr>
      </p:pic>
      <p:pic>
        <p:nvPicPr>
          <p:cNvPr id="1366021" name="Picture 5" descr="fig5_3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38" y="2852738"/>
            <a:ext cx="5021262" cy="3765550"/>
          </a:xfrm>
          <a:prstGeom prst="rect">
            <a:avLst/>
          </a:prstGeom>
          <a:noFill/>
        </p:spPr>
      </p:pic>
      <p:pic>
        <p:nvPicPr>
          <p:cNvPr id="1366022" name="Picture 6" descr="fig5_3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975" y="188913"/>
            <a:ext cx="3348038" cy="2511425"/>
          </a:xfrm>
          <a:prstGeom prst="rect">
            <a:avLst/>
          </a:prstGeom>
          <a:noFill/>
        </p:spPr>
      </p:pic>
      <p:pic>
        <p:nvPicPr>
          <p:cNvPr id="1366023" name="Picture 7" descr="fig5_3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671888"/>
            <a:ext cx="3754438" cy="2819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88F8C-4FFD-4D23-A5ED-85B6AA543F80}" type="slidenum">
              <a:rPr lang="en-US"/>
              <a:pPr/>
              <a:t>56</a:t>
            </a:fld>
            <a:endParaRPr lang="th-TH"/>
          </a:p>
        </p:txBody>
      </p:sp>
      <p:pic>
        <p:nvPicPr>
          <p:cNvPr id="1367045" name="Picture 5" descr="fig5_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992" y="332656"/>
            <a:ext cx="8407646" cy="630626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1CF1F-79DA-4905-AD4F-F007667850BF}" type="slidenum">
              <a:rPr lang="en-US"/>
              <a:pPr/>
              <a:t>57</a:t>
            </a:fld>
            <a:endParaRPr lang="th-TH"/>
          </a:p>
        </p:txBody>
      </p:sp>
      <p:pic>
        <p:nvPicPr>
          <p:cNvPr id="13690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7" y="1124744"/>
            <a:ext cx="8964613" cy="488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79388" y="188913"/>
            <a:ext cx="87852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2) </a:t>
            </a:r>
            <a:r>
              <a:rPr lang="th-TH" sz="36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การระบายก๊าซแบบอาศัยแรง</a:t>
            </a:r>
            <a:r>
              <a:rPr lang="th-TH" sz="36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ดูด</a:t>
            </a:r>
            <a:r>
              <a:rPr lang="en-US" sz="3600" b="1" dirty="0">
                <a:latin typeface="Angsana New" pitchFamily="18" charset="-34"/>
                <a:cs typeface="AngsanaUPC" pitchFamily="18" charset="-34"/>
              </a:rPr>
              <a:t>	</a:t>
            </a:r>
            <a:endParaRPr lang="th-TH" sz="3600" b="1" dirty="0">
              <a:solidFill>
                <a:schemeClr val="tx1"/>
              </a:solidFill>
              <a:latin typeface="Angsana New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092E-2AA7-4E60-8BEC-C341FB959EC0}" type="slidenum">
              <a:rPr lang="en-US"/>
              <a:pPr/>
              <a:t>58</a:t>
            </a:fld>
            <a:endParaRPr lang="th-TH"/>
          </a:p>
        </p:txBody>
      </p:sp>
      <p:pic>
        <p:nvPicPr>
          <p:cNvPr id="1370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620713"/>
            <a:ext cx="8674100" cy="560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7582B-A61D-4753-818A-4065896D123A}" type="slidenum">
              <a:rPr lang="en-US"/>
              <a:pPr/>
              <a:t>59</a:t>
            </a:fld>
            <a:endParaRPr lang="th-TH"/>
          </a:p>
        </p:txBody>
      </p:sp>
      <p:pic>
        <p:nvPicPr>
          <p:cNvPr id="1371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836613"/>
            <a:ext cx="8893175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72502" y="6329363"/>
            <a:ext cx="500063" cy="457200"/>
          </a:xfrm>
          <a:noFill/>
        </p:spPr>
        <p:txBody>
          <a:bodyPr/>
          <a:lstStyle/>
          <a:p>
            <a:fld id="{221482CD-3E26-4357-A173-AD96CC339DD0}" type="slidenum">
              <a:rPr lang="en-US" smtClean="0"/>
              <a:pPr/>
              <a:t>6</a:t>
            </a:fld>
            <a:endParaRPr lang="th-TH" smtClean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5605" y="44624"/>
            <a:ext cx="9038395" cy="5509200"/>
          </a:xfrm>
          <a:prstGeom prst="rect">
            <a:avLst/>
          </a:prstGeom>
          <a:noFill/>
          <a:ln w="9525" cmpd="tri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3050" indent="-273050">
              <a:buFontTx/>
              <a:buChar char="-"/>
            </a:pPr>
            <a:r>
              <a:rPr lang="th-TH" sz="4400" b="1" dirty="0" smtClean="0">
                <a:solidFill>
                  <a:srgbClr val="3333CC"/>
                </a:solidFill>
                <a:latin typeface="Angsana New" pitchFamily="18" charset="-34"/>
                <a:cs typeface="AngsanaUPC" pitchFamily="18" charset="-34"/>
              </a:rPr>
              <a:t>การเทกองที่มีการควบคุม (</a:t>
            </a:r>
            <a:r>
              <a:rPr lang="en-US" sz="4400" b="1" dirty="0" smtClean="0">
                <a:solidFill>
                  <a:srgbClr val="3333CC"/>
                </a:solidFill>
                <a:latin typeface="Angsana New" pitchFamily="18" charset="-34"/>
                <a:cs typeface="AngsanaUPC" pitchFamily="18" charset="-34"/>
              </a:rPr>
              <a:t>Controlled Dump) </a:t>
            </a:r>
            <a:r>
              <a:rPr lang="th-TH" sz="44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เป็นรูปแบบการเทกองที่มีการควบคุมปริมาณมูลฝอยที่</a:t>
            </a:r>
            <a:r>
              <a:rPr lang="th-TH" sz="44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เข้าสู่</a:t>
            </a:r>
            <a:r>
              <a:rPr lang="th-TH" sz="44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พื้นที่ รวมถึงมีการบดอัดและกลบทับมูลฝอยบางครั้ง อย่างไรก็ตามรูปแบบการกำจัดประเภทนี้จะ</a:t>
            </a:r>
            <a:r>
              <a:rPr lang="th-TH" sz="44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ไม่จำเป็นต้อง</a:t>
            </a:r>
            <a:r>
              <a:rPr lang="th-TH" sz="44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มีโครงสร้างพื้นฐานวิศวกรรมที่จำเป็น แต่จะใช้มาตรการดำเนินงานด้านวิศวกรรมที่จำเป็นที่ใช้</a:t>
            </a:r>
            <a:r>
              <a:rPr lang="th-TH" sz="44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ในการ</a:t>
            </a:r>
            <a:r>
              <a:rPr lang="th-TH" sz="44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ควบคุมการระบายหรือปลดปล่อยสารปนเปื้อนจากสถานที่กำจัดมูลฝอยออกสู่สิ่งแวดล้อมที่เหมาะสม</a:t>
            </a:r>
            <a:endParaRPr lang="th-TH" sz="4400" b="1" dirty="0" smtClean="0">
              <a:solidFill>
                <a:srgbClr val="080808"/>
              </a:solidFill>
              <a:latin typeface="Angsana New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8C2F-36D4-40D7-BBF7-E18608FC46DC}" type="slidenum">
              <a:rPr lang="en-US"/>
              <a:pPr/>
              <a:t>60</a:t>
            </a:fld>
            <a:endParaRPr lang="th-TH"/>
          </a:p>
        </p:txBody>
      </p:sp>
      <p:graphicFrame>
        <p:nvGraphicFramePr>
          <p:cNvPr id="1372163" name="Object 3"/>
          <p:cNvGraphicFramePr>
            <a:graphicFrameLocks noChangeAspect="1"/>
          </p:cNvGraphicFramePr>
          <p:nvPr/>
        </p:nvGraphicFramePr>
        <p:xfrm>
          <a:off x="250825" y="1052513"/>
          <a:ext cx="8791575" cy="4752975"/>
        </p:xfrm>
        <a:graphic>
          <a:graphicData uri="http://schemas.openxmlformats.org/presentationml/2006/ole">
            <p:oleObj spid="_x0000_s286722" name="VISIO" r:id="rId4" imgW="8795160" imgH="4757040" progId="Visio.Drawing.11">
              <p:embed/>
            </p:oleObj>
          </a:graphicData>
        </a:graphic>
      </p:graphicFrame>
      <p:sp>
        <p:nvSpPr>
          <p:cNvPr id="1372164" name="Text Box 4"/>
          <p:cNvSpPr txBox="1">
            <a:spLocks noChangeArrowheads="1"/>
          </p:cNvSpPr>
          <p:nvPr/>
        </p:nvSpPr>
        <p:spPr bwMode="auto">
          <a:xfrm>
            <a:off x="1258888" y="5516563"/>
            <a:ext cx="59039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4000" b="1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การวางท่อรวบรวมก๊าซในแนวราบ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91FFF-CF1C-4A48-A76A-C31A1CB9736F}" type="slidenum">
              <a:rPr lang="en-US"/>
              <a:pPr/>
              <a:t>61</a:t>
            </a:fld>
            <a:endParaRPr lang="th-TH"/>
          </a:p>
        </p:txBody>
      </p:sp>
      <p:sp>
        <p:nvSpPr>
          <p:cNvPr id="1327106" name="Text Box 2"/>
          <p:cNvSpPr txBox="1">
            <a:spLocks noChangeArrowheads="1"/>
          </p:cNvSpPr>
          <p:nvPr/>
        </p:nvSpPr>
        <p:spPr bwMode="auto">
          <a:xfrm>
            <a:off x="107951" y="187325"/>
            <a:ext cx="8964613" cy="83099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4.7 </a:t>
            </a:r>
            <a:r>
              <a:rPr lang="th-TH" sz="48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สิ่ง</a:t>
            </a:r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อำนวยความสะดวกอื่นๆ (</a:t>
            </a:r>
            <a:r>
              <a:rPr lang="en-US" sz="4800" b="1" dirty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Site Facilities)</a:t>
            </a:r>
            <a:endParaRPr lang="th-TH" sz="4800" b="1" dirty="0">
              <a:solidFill>
                <a:schemeClr val="tx1"/>
              </a:solidFill>
              <a:latin typeface="Angsana New" pitchFamily="18" charset="-34"/>
              <a:cs typeface="AngsanaUPC" pitchFamily="18" charset="-34"/>
            </a:endParaRPr>
          </a:p>
        </p:txBody>
      </p:sp>
      <p:sp>
        <p:nvSpPr>
          <p:cNvPr id="1327107" name="Text Box 3"/>
          <p:cNvSpPr txBox="1">
            <a:spLocks noChangeArrowheads="1"/>
          </p:cNvSpPr>
          <p:nvPr/>
        </p:nvSpPr>
        <p:spPr bwMode="auto">
          <a:xfrm>
            <a:off x="223839" y="1052513"/>
            <a:ext cx="874077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8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4.7.1 </a:t>
            </a:r>
            <a:r>
              <a:rPr lang="th-TH" sz="38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ประตูทางเข้าและป้ายแสดงความเป็น</a:t>
            </a:r>
            <a:r>
              <a:rPr lang="th-TH" sz="38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เจ้าของ</a:t>
            </a:r>
            <a:endParaRPr lang="th-TH" sz="3800" b="1" dirty="0">
              <a:solidFill>
                <a:srgbClr val="000099"/>
              </a:solidFill>
              <a:latin typeface="Angsana New" pitchFamily="18" charset="-34"/>
              <a:cs typeface="AngsanaUPC" pitchFamily="18" charset="-34"/>
            </a:endParaRPr>
          </a:p>
        </p:txBody>
      </p:sp>
      <p:pic>
        <p:nvPicPr>
          <p:cNvPr id="5" name="Picture 4" descr="fig4_51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082156"/>
            <a:ext cx="3700216" cy="2775844"/>
          </a:xfrm>
          <a:prstGeom prst="rect">
            <a:avLst/>
          </a:prstGeom>
          <a:noFill/>
        </p:spPr>
      </p:pic>
      <p:pic>
        <p:nvPicPr>
          <p:cNvPr id="7" name="Picture 5" descr="fig4_51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700808"/>
            <a:ext cx="3648408" cy="2736304"/>
          </a:xfrm>
          <a:prstGeom prst="rect">
            <a:avLst/>
          </a:prstGeom>
          <a:noFill/>
        </p:spPr>
      </p:pic>
      <p:pic>
        <p:nvPicPr>
          <p:cNvPr id="8" name="Picture 6" descr="fig4_51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700808"/>
            <a:ext cx="3648408" cy="2736304"/>
          </a:xfrm>
          <a:prstGeom prst="rect">
            <a:avLst/>
          </a:prstGeom>
          <a:noFill/>
        </p:spPr>
      </p:pic>
      <p:pic>
        <p:nvPicPr>
          <p:cNvPr id="9" name="Picture 7" descr="fig4_51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082156"/>
            <a:ext cx="3700216" cy="27758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2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7106" grpId="0" animBg="1"/>
      <p:bldP spid="1327107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3612D-C82D-4E21-81B8-1DEFA96C60D3}" type="slidenum">
              <a:rPr lang="en-US"/>
              <a:pPr/>
              <a:t>62</a:t>
            </a:fld>
            <a:endParaRPr lang="th-TH"/>
          </a:p>
        </p:txBody>
      </p:sp>
      <p:pic>
        <p:nvPicPr>
          <p:cNvPr id="1329158" name="Picture 6" descr="fig4_52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60350"/>
            <a:ext cx="5378451" cy="4033838"/>
          </a:xfrm>
          <a:prstGeom prst="rect">
            <a:avLst/>
          </a:prstGeom>
          <a:noFill/>
        </p:spPr>
      </p:pic>
      <p:pic>
        <p:nvPicPr>
          <p:cNvPr id="1329159" name="Picture 7" descr="fig4_5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8400" y="2765425"/>
            <a:ext cx="5302251" cy="39766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CADE6-25E3-47F3-8F53-EF47DD40E098}" type="slidenum">
              <a:rPr lang="en-US"/>
              <a:pPr/>
              <a:t>63</a:t>
            </a:fld>
            <a:endParaRPr lang="th-TH"/>
          </a:p>
        </p:txBody>
      </p:sp>
      <p:pic>
        <p:nvPicPr>
          <p:cNvPr id="1331204" name="Picture 4" descr="fig4_53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0688"/>
            <a:ext cx="4295775" cy="3222625"/>
          </a:xfrm>
          <a:prstGeom prst="rect">
            <a:avLst/>
          </a:prstGeom>
          <a:noFill/>
        </p:spPr>
      </p:pic>
      <p:pic>
        <p:nvPicPr>
          <p:cNvPr id="1331205" name="Picture 5" descr="fig4_53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8226" y="260351"/>
            <a:ext cx="4295775" cy="3222625"/>
          </a:xfrm>
          <a:prstGeom prst="rect">
            <a:avLst/>
          </a:prstGeom>
          <a:noFill/>
        </p:spPr>
      </p:pic>
      <p:pic>
        <p:nvPicPr>
          <p:cNvPr id="1331206" name="Picture 6" descr="fig4_53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3140968"/>
            <a:ext cx="4608437" cy="3456982"/>
          </a:xfrm>
          <a:prstGeom prst="rect">
            <a:avLst/>
          </a:prstGeom>
          <a:noFill/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3839" y="44624"/>
            <a:ext cx="87407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0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4.7.2 </a:t>
            </a:r>
            <a:r>
              <a:rPr lang="th-TH" sz="40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เครื่อง</a:t>
            </a:r>
            <a:r>
              <a:rPr lang="th-TH" sz="40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ชั่ง</a:t>
            </a:r>
            <a:endParaRPr lang="th-TH" sz="4000" b="1" dirty="0">
              <a:solidFill>
                <a:srgbClr val="000099"/>
              </a:solidFill>
              <a:latin typeface="Angsana New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53C37-FBD7-4E79-AE15-390C7AA19B57}" type="slidenum">
              <a:rPr lang="en-US"/>
              <a:pPr/>
              <a:t>64</a:t>
            </a:fld>
            <a:endParaRPr lang="th-TH"/>
          </a:p>
        </p:txBody>
      </p:sp>
      <p:pic>
        <p:nvPicPr>
          <p:cNvPr id="1333253" name="Picture 5" descr="fig4_54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9" y="2852739"/>
            <a:ext cx="5075237" cy="3806825"/>
          </a:xfrm>
          <a:prstGeom prst="rect">
            <a:avLst/>
          </a:prstGeom>
          <a:noFill/>
        </p:spPr>
      </p:pic>
      <p:pic>
        <p:nvPicPr>
          <p:cNvPr id="1333254" name="Picture 6" descr="fig4_54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836712"/>
            <a:ext cx="4757737" cy="3568700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23839" y="115889"/>
            <a:ext cx="87407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4.7.3 </a:t>
            </a:r>
            <a:r>
              <a:rPr lang="th-TH" sz="36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อาคาร</a:t>
            </a:r>
            <a:r>
              <a:rPr lang="th-TH" sz="36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สำนักงาน</a:t>
            </a:r>
            <a:endParaRPr lang="th-TH" sz="3600" b="1" dirty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F983-A60E-456F-8F0A-8ED393FFF786}" type="slidenum">
              <a:rPr lang="en-US"/>
              <a:pPr/>
              <a:t>65</a:t>
            </a:fld>
            <a:endParaRPr lang="th-TH"/>
          </a:p>
        </p:txBody>
      </p:sp>
      <p:sp>
        <p:nvSpPr>
          <p:cNvPr id="1334274" name="Text Box 2"/>
          <p:cNvSpPr txBox="1">
            <a:spLocks noChangeArrowheads="1"/>
          </p:cNvSpPr>
          <p:nvPr/>
        </p:nvSpPr>
        <p:spPr bwMode="auto">
          <a:xfrm>
            <a:off x="223839" y="115889"/>
            <a:ext cx="87407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4.7.4 </a:t>
            </a:r>
            <a:r>
              <a:rPr lang="th-TH" sz="36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ที่ล้างล้อ</a:t>
            </a:r>
            <a:r>
              <a:rPr lang="th-TH" sz="36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รถ</a:t>
            </a:r>
            <a:endParaRPr lang="th-TH" sz="3600" b="1" dirty="0">
              <a:latin typeface="Angsana New" pitchFamily="18" charset="-34"/>
              <a:cs typeface="AngsanaUPC" pitchFamily="18" charset="-34"/>
            </a:endParaRPr>
          </a:p>
        </p:txBody>
      </p:sp>
      <p:pic>
        <p:nvPicPr>
          <p:cNvPr id="1334275" name="Picture 3" descr="fig4_55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4511365" cy="3384376"/>
          </a:xfrm>
          <a:prstGeom prst="rect">
            <a:avLst/>
          </a:prstGeom>
          <a:noFill/>
        </p:spPr>
      </p:pic>
      <p:pic>
        <p:nvPicPr>
          <p:cNvPr id="1334276" name="Picture 4" descr="fig4_5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9" y="3563938"/>
            <a:ext cx="4140200" cy="31051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4274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ABEEF-B814-4E7E-8538-605CC3A0B279}" type="slidenum">
              <a:rPr lang="en-US"/>
              <a:pPr/>
              <a:t>66</a:t>
            </a:fld>
            <a:endParaRPr lang="th-TH"/>
          </a:p>
        </p:txBody>
      </p:sp>
      <p:sp>
        <p:nvSpPr>
          <p:cNvPr id="1336322" name="Text Box 2"/>
          <p:cNvSpPr txBox="1">
            <a:spLocks noChangeArrowheads="1"/>
          </p:cNvSpPr>
          <p:nvPr/>
        </p:nvSpPr>
        <p:spPr bwMode="auto">
          <a:xfrm>
            <a:off x="223839" y="115888"/>
            <a:ext cx="87407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4.7.5 </a:t>
            </a:r>
            <a:r>
              <a:rPr lang="th-TH" sz="36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รั้วล้อมรอบ</a:t>
            </a:r>
            <a:r>
              <a:rPr lang="th-TH" sz="36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สถานี</a:t>
            </a:r>
            <a:endParaRPr lang="th-TH" sz="3600" b="1" dirty="0">
              <a:latin typeface="Angsana New" pitchFamily="18" charset="-34"/>
              <a:cs typeface="AngsanaUPC" pitchFamily="18" charset="-34"/>
            </a:endParaRPr>
          </a:p>
        </p:txBody>
      </p:sp>
      <p:pic>
        <p:nvPicPr>
          <p:cNvPr id="1336323" name="Picture 3" descr="fig4_56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4284663" cy="3214688"/>
          </a:xfrm>
          <a:prstGeom prst="rect">
            <a:avLst/>
          </a:prstGeom>
          <a:noFill/>
        </p:spPr>
      </p:pic>
      <p:pic>
        <p:nvPicPr>
          <p:cNvPr id="1336324" name="Picture 4" descr="fig4_56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284984"/>
            <a:ext cx="4284663" cy="32146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6322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B41A3-83E5-4689-81CD-D71437AD7EF0}" type="slidenum">
              <a:rPr lang="en-US"/>
              <a:pPr/>
              <a:t>67</a:t>
            </a:fld>
            <a:endParaRPr lang="th-TH"/>
          </a:p>
        </p:txBody>
      </p:sp>
      <p:sp>
        <p:nvSpPr>
          <p:cNvPr id="1335298" name="Text Box 2"/>
          <p:cNvSpPr txBox="1">
            <a:spLocks noChangeArrowheads="1"/>
          </p:cNvSpPr>
          <p:nvPr/>
        </p:nvSpPr>
        <p:spPr bwMode="auto">
          <a:xfrm>
            <a:off x="223839" y="115888"/>
            <a:ext cx="87407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4.7.6 </a:t>
            </a:r>
            <a:r>
              <a:rPr lang="th-TH" sz="36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ระบบน้ำ</a:t>
            </a:r>
            <a:r>
              <a:rPr lang="th-TH" sz="36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สะอาด</a:t>
            </a:r>
            <a:endParaRPr lang="th-TH" sz="3600" b="1" dirty="0">
              <a:latin typeface="Angsana New" pitchFamily="18" charset="-34"/>
              <a:cs typeface="AngsanaUPC" pitchFamily="18" charset="-34"/>
            </a:endParaRPr>
          </a:p>
        </p:txBody>
      </p:sp>
      <p:pic>
        <p:nvPicPr>
          <p:cNvPr id="1335303" name="Picture 7" descr="fig4_57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4714875" cy="3536950"/>
          </a:xfrm>
          <a:prstGeom prst="rect">
            <a:avLst/>
          </a:prstGeom>
          <a:noFill/>
        </p:spPr>
      </p:pic>
      <p:pic>
        <p:nvPicPr>
          <p:cNvPr id="1335304" name="Picture 8" descr="fig4_57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6" y="2420938"/>
            <a:ext cx="3184525" cy="42481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5298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E01F-BFD2-4E25-90C5-712F1A1BAD88}" type="slidenum">
              <a:rPr lang="en-US"/>
              <a:pPr/>
              <a:t>68</a:t>
            </a:fld>
            <a:endParaRPr lang="th-TH"/>
          </a:p>
        </p:txBody>
      </p:sp>
      <p:sp>
        <p:nvSpPr>
          <p:cNvPr id="1338370" name="Text Box 2"/>
          <p:cNvSpPr txBox="1">
            <a:spLocks noChangeArrowheads="1"/>
          </p:cNvSpPr>
          <p:nvPr/>
        </p:nvSpPr>
        <p:spPr bwMode="auto">
          <a:xfrm>
            <a:off x="223839" y="115889"/>
            <a:ext cx="87407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0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4.7.7 </a:t>
            </a:r>
            <a:r>
              <a:rPr lang="th-TH" sz="40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อาคารพัก</a:t>
            </a:r>
            <a:r>
              <a:rPr lang="th-TH" sz="40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อาศัย</a:t>
            </a:r>
            <a:endParaRPr lang="th-TH" sz="4000" b="1" dirty="0">
              <a:latin typeface="Angsana New" pitchFamily="18" charset="-34"/>
              <a:cs typeface="AngsanaUPC" pitchFamily="18" charset="-34"/>
            </a:endParaRPr>
          </a:p>
        </p:txBody>
      </p:sp>
      <p:pic>
        <p:nvPicPr>
          <p:cNvPr id="1338371" name="Picture 3" descr="fig4_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124744"/>
            <a:ext cx="7210425" cy="54086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8370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9239-45EE-4F0D-BB16-6CF842718BCF}" type="slidenum">
              <a:rPr lang="en-US"/>
              <a:pPr/>
              <a:t>69</a:t>
            </a:fld>
            <a:endParaRPr lang="th-TH"/>
          </a:p>
        </p:txBody>
      </p:sp>
      <p:sp>
        <p:nvSpPr>
          <p:cNvPr id="1337346" name="Text Box 2"/>
          <p:cNvSpPr txBox="1">
            <a:spLocks noChangeArrowheads="1"/>
          </p:cNvSpPr>
          <p:nvPr/>
        </p:nvSpPr>
        <p:spPr bwMode="auto">
          <a:xfrm>
            <a:off x="223839" y="115889"/>
            <a:ext cx="87407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0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4.7.8 </a:t>
            </a:r>
            <a:r>
              <a:rPr lang="th-TH" sz="40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บ่อสังเกตการณ์น้ำใต้</a:t>
            </a:r>
            <a:r>
              <a:rPr lang="th-TH" sz="40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ดิน</a:t>
            </a:r>
            <a:endParaRPr lang="th-TH" sz="4000" b="1" dirty="0">
              <a:latin typeface="Angsana New" pitchFamily="18" charset="-34"/>
              <a:cs typeface="AngsanaUPC" pitchFamily="18" charset="-34"/>
            </a:endParaRPr>
          </a:p>
        </p:txBody>
      </p:sp>
      <p:pic>
        <p:nvPicPr>
          <p:cNvPr id="1337350" name="Picture 6" descr="fig4_59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052736"/>
            <a:ext cx="4392613" cy="3295650"/>
          </a:xfrm>
          <a:prstGeom prst="rect">
            <a:avLst/>
          </a:prstGeom>
          <a:noFill/>
        </p:spPr>
      </p:pic>
      <p:pic>
        <p:nvPicPr>
          <p:cNvPr id="1337351" name="Picture 7" descr="fig4_59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3213100"/>
            <a:ext cx="2366963" cy="33401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734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72502" y="6329363"/>
            <a:ext cx="500063" cy="457200"/>
          </a:xfrm>
          <a:noFill/>
        </p:spPr>
        <p:txBody>
          <a:bodyPr/>
          <a:lstStyle/>
          <a:p>
            <a:fld id="{221482CD-3E26-4357-A173-AD96CC339DD0}" type="slidenum">
              <a:rPr lang="en-US" smtClean="0"/>
              <a:pPr/>
              <a:t>7</a:t>
            </a:fld>
            <a:endParaRPr lang="th-TH" smtClean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5605" y="44624"/>
            <a:ext cx="9038395" cy="6247864"/>
          </a:xfrm>
          <a:prstGeom prst="rect">
            <a:avLst/>
          </a:prstGeom>
          <a:noFill/>
          <a:ln w="9525" cmpd="tri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3050" indent="-273050">
              <a:buFontTx/>
              <a:buChar char="-"/>
            </a:pPr>
            <a:r>
              <a:rPr lang="th-TH" sz="4000" b="1" dirty="0" smtClean="0">
                <a:solidFill>
                  <a:srgbClr val="3333CC"/>
                </a:solidFill>
                <a:latin typeface="Angsana New" pitchFamily="18" charset="-34"/>
                <a:cs typeface="AngsanaUPC" pitchFamily="18" charset="-34"/>
              </a:rPr>
              <a:t>การฝังกลบมูลฝอยเชิงวิศวกรรม (</a:t>
            </a:r>
            <a:r>
              <a:rPr lang="en-US" sz="4000" b="1" dirty="0" smtClean="0">
                <a:solidFill>
                  <a:srgbClr val="3333CC"/>
                </a:solidFill>
                <a:latin typeface="Angsana New" pitchFamily="18" charset="-34"/>
                <a:cs typeface="AngsanaUPC" pitchFamily="18" charset="-34"/>
              </a:rPr>
              <a:t>Engineered landfill) </a:t>
            </a:r>
            <a:r>
              <a:rPr lang="th-TH" sz="40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เป็นรูปแบบกำจัดมูลฝอยที่มีโครงสร้างพื้นฐาน</a:t>
            </a:r>
            <a:r>
              <a:rPr lang="th-TH" sz="40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ที่จำเป็น </a:t>
            </a:r>
            <a:r>
              <a:rPr lang="th-TH" sz="40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มีการติดตั้งระบบกันซึมในบริเวณบ่อฝังกลบมูลฝอย มีการดำเนินงานต่าง ๆ ในการจัดการมูล</a:t>
            </a:r>
            <a:r>
              <a:rPr lang="th-TH" sz="40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ฝอยเพื่อให้</a:t>
            </a:r>
            <a:r>
              <a:rPr lang="th-TH" sz="40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การฝังกลบเป็นไปตามหลักวิศวกรรมและไม่ส่งผลกระทบสิ่งแวดล้อม อาทิ การจดบันทึกปริมาณมูล</a:t>
            </a:r>
            <a:r>
              <a:rPr lang="th-TH" sz="40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ฝอยที่</a:t>
            </a:r>
            <a:r>
              <a:rPr lang="th-TH" sz="40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เข้าสู่พื้นที่ การควบคุมการจัดวางเซลล์ การควบคุมขนาดหน้างานฝังกลบให้เหมาะสม การบดอัดและกลบ</a:t>
            </a:r>
            <a:r>
              <a:rPr lang="th-TH" sz="40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ทับมูล</a:t>
            </a:r>
            <a:r>
              <a:rPr lang="th-TH" sz="40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ฝอยเป็นระยะ ระบบบำบัดและป้องกันการปนเปื้อนมลพิษที่เกิดขึ้นออกสู่สิ่งแวดล้อม และการ</a:t>
            </a:r>
            <a:r>
              <a:rPr lang="th-TH" sz="40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ติดตามตรวจสอบ</a:t>
            </a:r>
            <a:r>
              <a:rPr lang="th-TH" sz="40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คุณภาพสิ่งแวดล้อม</a:t>
            </a:r>
            <a:endParaRPr lang="th-TH" sz="4000" b="1" dirty="0" smtClean="0">
              <a:solidFill>
                <a:srgbClr val="080808"/>
              </a:solidFill>
              <a:latin typeface="Angsana New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95FB5-95C6-44F4-81B8-73E5BB962EEC}" type="slidenum">
              <a:rPr lang="en-US"/>
              <a:pPr/>
              <a:t>70</a:t>
            </a:fld>
            <a:endParaRPr lang="th-TH"/>
          </a:p>
        </p:txBody>
      </p:sp>
      <p:sp>
        <p:nvSpPr>
          <p:cNvPr id="1339394" name="Text Box 2"/>
          <p:cNvSpPr txBox="1">
            <a:spLocks noChangeArrowheads="1"/>
          </p:cNvSpPr>
          <p:nvPr/>
        </p:nvSpPr>
        <p:spPr bwMode="auto">
          <a:xfrm>
            <a:off x="223839" y="115889"/>
            <a:ext cx="87407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0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4.7.9 </a:t>
            </a:r>
            <a:r>
              <a:rPr lang="th-TH" sz="40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ระบบบำบัดน้ำ</a:t>
            </a:r>
            <a:r>
              <a:rPr lang="th-TH" sz="40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เสีย</a:t>
            </a:r>
            <a:endParaRPr lang="th-TH" sz="4000" b="1" dirty="0">
              <a:latin typeface="Angsana New" pitchFamily="18" charset="-34"/>
              <a:cs typeface="AngsanaUPC" pitchFamily="18" charset="-34"/>
            </a:endParaRPr>
          </a:p>
        </p:txBody>
      </p:sp>
      <p:pic>
        <p:nvPicPr>
          <p:cNvPr id="1339397" name="Picture 5" descr="fig4_60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4535487" cy="3402012"/>
          </a:xfrm>
          <a:prstGeom prst="rect">
            <a:avLst/>
          </a:prstGeom>
          <a:noFill/>
        </p:spPr>
      </p:pic>
      <p:pic>
        <p:nvPicPr>
          <p:cNvPr id="1339398" name="Picture 6" descr="fig4_60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284984"/>
            <a:ext cx="4535487" cy="34020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9394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8555-3505-46C4-86B5-10D99DB6E215}" type="slidenum">
              <a:rPr lang="en-US"/>
              <a:pPr/>
              <a:t>71</a:t>
            </a:fld>
            <a:endParaRPr lang="th-TH"/>
          </a:p>
        </p:txBody>
      </p:sp>
      <p:sp>
        <p:nvSpPr>
          <p:cNvPr id="1341442" name="Text Box 2"/>
          <p:cNvSpPr txBox="1">
            <a:spLocks noChangeArrowheads="1"/>
          </p:cNvSpPr>
          <p:nvPr/>
        </p:nvSpPr>
        <p:spPr bwMode="auto">
          <a:xfrm>
            <a:off x="214283" y="115889"/>
            <a:ext cx="87503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4.7.10 </a:t>
            </a:r>
            <a:r>
              <a:rPr lang="th-TH" sz="40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อาคารซ่อม</a:t>
            </a:r>
            <a:r>
              <a:rPr lang="th-TH" sz="40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บำรุง</a:t>
            </a:r>
            <a:endParaRPr lang="th-TH" sz="4000" b="1" dirty="0">
              <a:latin typeface="Angsana New" pitchFamily="18" charset="-34"/>
              <a:cs typeface="AngsanaUPC" pitchFamily="18" charset="-34"/>
            </a:endParaRPr>
          </a:p>
        </p:txBody>
      </p:sp>
      <p:pic>
        <p:nvPicPr>
          <p:cNvPr id="1341445" name="Picture 5" descr="fig4_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80728"/>
            <a:ext cx="6912167" cy="51845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42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2E131-D321-4868-B3C6-E2F9BB6389A6}" type="slidenum">
              <a:rPr lang="en-US"/>
              <a:pPr/>
              <a:t>72</a:t>
            </a:fld>
            <a:endParaRPr lang="th-TH"/>
          </a:p>
        </p:txBody>
      </p:sp>
      <p:sp>
        <p:nvSpPr>
          <p:cNvPr id="1342466" name="Text Box 2"/>
          <p:cNvSpPr txBox="1">
            <a:spLocks noChangeArrowheads="1"/>
          </p:cNvSpPr>
          <p:nvPr/>
        </p:nvSpPr>
        <p:spPr bwMode="auto">
          <a:xfrm>
            <a:off x="223839" y="115889"/>
            <a:ext cx="87407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0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4.7.11 </a:t>
            </a:r>
            <a:r>
              <a:rPr lang="th-TH" sz="40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อาคารจอดรถและ</a:t>
            </a:r>
            <a:r>
              <a:rPr lang="th-TH" sz="40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เครื่องจักรกล</a:t>
            </a:r>
            <a:endParaRPr lang="th-TH" sz="4000" b="1" dirty="0">
              <a:latin typeface="Angsana New" pitchFamily="18" charset="-34"/>
              <a:cs typeface="AngsanaUPC" pitchFamily="18" charset="-34"/>
            </a:endParaRPr>
          </a:p>
        </p:txBody>
      </p:sp>
      <p:pic>
        <p:nvPicPr>
          <p:cNvPr id="1342468" name="Picture 4" descr="fig4_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24744"/>
            <a:ext cx="7104033" cy="53285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466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B2A4-4212-4EDA-A260-604653A79E4D}" type="slidenum">
              <a:rPr lang="en-US"/>
              <a:pPr/>
              <a:t>73</a:t>
            </a:fld>
            <a:endParaRPr lang="th-TH"/>
          </a:p>
        </p:txBody>
      </p:sp>
      <p:sp>
        <p:nvSpPr>
          <p:cNvPr id="1343490" name="Text Box 2"/>
          <p:cNvSpPr txBox="1">
            <a:spLocks noChangeArrowheads="1"/>
          </p:cNvSpPr>
          <p:nvPr/>
        </p:nvSpPr>
        <p:spPr bwMode="auto">
          <a:xfrm>
            <a:off x="223839" y="115888"/>
            <a:ext cx="87407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4.7.12 </a:t>
            </a:r>
            <a:r>
              <a:rPr lang="th-TH" sz="36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การจัดภูมิ</a:t>
            </a:r>
            <a:r>
              <a:rPr lang="th-TH" sz="36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ทัศน์</a:t>
            </a:r>
            <a:endParaRPr lang="th-TH" sz="3600" b="1" dirty="0">
              <a:latin typeface="Angsana New" pitchFamily="18" charset="-34"/>
              <a:cs typeface="AngsanaUPC" pitchFamily="18" charset="-34"/>
            </a:endParaRPr>
          </a:p>
        </p:txBody>
      </p:sp>
      <p:pic>
        <p:nvPicPr>
          <p:cNvPr id="1343492" name="Picture 4" descr="fig4_64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84984"/>
            <a:ext cx="4356100" cy="3267075"/>
          </a:xfrm>
          <a:prstGeom prst="rect">
            <a:avLst/>
          </a:prstGeom>
          <a:noFill/>
        </p:spPr>
      </p:pic>
      <p:pic>
        <p:nvPicPr>
          <p:cNvPr id="1343493" name="Picture 5" descr="fig4_64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908720"/>
            <a:ext cx="4510087" cy="3382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3490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EA00E-2B05-449D-91DA-F84486E18F5F}" type="slidenum">
              <a:rPr lang="en-US"/>
              <a:pPr/>
              <a:t>74</a:t>
            </a:fld>
            <a:endParaRPr lang="th-TH"/>
          </a:p>
        </p:txBody>
      </p:sp>
      <p:sp>
        <p:nvSpPr>
          <p:cNvPr id="1344514" name="Text Box 2"/>
          <p:cNvSpPr txBox="1">
            <a:spLocks noChangeArrowheads="1"/>
          </p:cNvSpPr>
          <p:nvPr/>
        </p:nvSpPr>
        <p:spPr bwMode="auto">
          <a:xfrm>
            <a:off x="107951" y="187326"/>
            <a:ext cx="8964613" cy="80021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4.8 </a:t>
            </a:r>
            <a:r>
              <a:rPr lang="th-TH" sz="4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การปิดดำเนินการฝังกลบ (</a:t>
            </a:r>
            <a:r>
              <a:rPr lang="en-US" sz="4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Landfill Site Closure</a:t>
            </a:r>
            <a:r>
              <a:rPr lang="th-TH" sz="4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</a:p>
        </p:txBody>
      </p:sp>
      <p:sp>
        <p:nvSpPr>
          <p:cNvPr id="1344515" name="Text Box 3"/>
          <p:cNvSpPr txBox="1">
            <a:spLocks noChangeArrowheads="1"/>
          </p:cNvSpPr>
          <p:nvPr/>
        </p:nvSpPr>
        <p:spPr bwMode="auto">
          <a:xfrm>
            <a:off x="223839" y="1052513"/>
            <a:ext cx="8740775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8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4.8.1 </a:t>
            </a:r>
            <a:r>
              <a:rPr lang="th-TH" sz="38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ระบบการปิดหลุมฝังกลบ</a:t>
            </a:r>
            <a:r>
              <a:rPr lang="en-US" sz="3800" b="1" dirty="0">
                <a:latin typeface="Angsana New" pitchFamily="18" charset="-34"/>
                <a:cs typeface="AngsanaUPC" pitchFamily="18" charset="-34"/>
              </a:rPr>
              <a:t>	</a:t>
            </a:r>
            <a:endParaRPr lang="th-TH" sz="3800" b="1" dirty="0">
              <a:latin typeface="Angsana New" pitchFamily="18" charset="-34"/>
              <a:cs typeface="AngsanaUPC" pitchFamily="18" charset="-34"/>
            </a:endParaRPr>
          </a:p>
          <a:p>
            <a:r>
              <a:rPr lang="en-US" sz="3800" b="1" dirty="0">
                <a:latin typeface="Angsana New" pitchFamily="18" charset="-34"/>
                <a:cs typeface="AngsanaUPC" pitchFamily="18" charset="-34"/>
              </a:rPr>
              <a:t>	</a:t>
            </a:r>
            <a:r>
              <a:rPr lang="en-US" sz="3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1</a:t>
            </a:r>
            <a:r>
              <a:rPr lang="th-TH" sz="3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  <a:r>
              <a:rPr lang="en-US" sz="3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3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ความลาดชันของ</a:t>
            </a:r>
            <a:r>
              <a:rPr lang="th-TH" sz="38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ชั้นขยะมูลฝอยชั้น</a:t>
            </a:r>
            <a:r>
              <a:rPr lang="th-TH" sz="3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สุดท้าย โดยให้ความลาดเทอยู่ในช่วง </a:t>
            </a:r>
            <a:r>
              <a:rPr lang="en-US" sz="3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3%-5%</a:t>
            </a:r>
            <a:r>
              <a:rPr lang="th-TH" sz="3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</a:p>
          <a:p>
            <a:r>
              <a:rPr lang="th-TH" sz="3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</a:t>
            </a:r>
            <a:r>
              <a:rPr lang="en-US" sz="3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2</a:t>
            </a:r>
            <a:r>
              <a:rPr lang="th-TH" sz="3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  <a:r>
              <a:rPr lang="en-US" sz="3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3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ความลาดชันชั้นสุดท้ายของหน้าดิน (</a:t>
            </a:r>
            <a:r>
              <a:rPr lang="en-US" sz="3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Top soil</a:t>
            </a:r>
            <a:r>
              <a:rPr lang="th-TH" sz="3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 ที่เป็นการปิดชั้นสุดท้ายของหลุมฝังกลบที่สมบูรณ์ ความลาดเทจะต้องอยู่ในช่วง </a:t>
            </a:r>
            <a:r>
              <a:rPr lang="en-US" sz="3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3%-5%</a:t>
            </a:r>
            <a:r>
              <a:rPr lang="th-TH" sz="3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เช่นเดียวกับ</a:t>
            </a:r>
            <a:r>
              <a:rPr lang="th-TH" sz="38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ชั้นขยะมูลฝอยที่</a:t>
            </a:r>
            <a:r>
              <a:rPr lang="th-TH" sz="3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ฝังกลบเป็นชั้นสุดท้าย ซึ่งความหนาของชั้นดินจะมีความหนา </a:t>
            </a:r>
            <a:r>
              <a:rPr lang="en-US" sz="3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50-60</a:t>
            </a:r>
            <a:r>
              <a:rPr lang="th-TH" sz="3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38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ซม.</a:t>
            </a:r>
            <a:endParaRPr lang="th-TH" sz="3800" b="1" dirty="0">
              <a:solidFill>
                <a:srgbClr val="110B0B"/>
              </a:solidFill>
              <a:latin typeface="Angsana New" pitchFamily="18" charset="-34"/>
              <a:cs typeface="AngsanaUPC" pitchFamily="18" charset="-34"/>
            </a:endParaRPr>
          </a:p>
          <a:p>
            <a:r>
              <a:rPr lang="th-TH" sz="3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3) การติดตั้งท่อระบายก๊าซที่ปล่อยให้ก๊าซระบายออกจากหลุมฝังกลบพร้อมอุปกรณ์การป้องกันน้ำฝนไหลกับคืนไปในหลุม</a:t>
            </a:r>
          </a:p>
          <a:p>
            <a:r>
              <a:rPr lang="th-TH" sz="3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</a:t>
            </a:r>
            <a:r>
              <a:rPr lang="en-US" sz="3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4</a:t>
            </a:r>
            <a:r>
              <a:rPr lang="th-TH" sz="3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 การออกแบบภูมิทัศน์รอบๆ หลุมฝังกลบ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4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4514" grpId="0" animBg="1"/>
      <p:bldP spid="1344515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89716-E0DC-49BD-A10D-03A6BFC45B1E}" type="slidenum">
              <a:rPr lang="en-US"/>
              <a:pPr/>
              <a:t>75</a:t>
            </a:fld>
            <a:endParaRPr lang="th-TH"/>
          </a:p>
        </p:txBody>
      </p:sp>
      <p:pic>
        <p:nvPicPr>
          <p:cNvPr id="1346563" name="Picture 3" descr="fig4_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9" y="115889"/>
            <a:ext cx="7891463" cy="5915025"/>
          </a:xfrm>
          <a:prstGeom prst="rect">
            <a:avLst/>
          </a:prstGeom>
          <a:noFill/>
        </p:spPr>
      </p:pic>
      <p:sp>
        <p:nvSpPr>
          <p:cNvPr id="1346564" name="Text Box 4"/>
          <p:cNvSpPr txBox="1">
            <a:spLocks noChangeArrowheads="1"/>
          </p:cNvSpPr>
          <p:nvPr/>
        </p:nvSpPr>
        <p:spPr bwMode="auto">
          <a:xfrm>
            <a:off x="684214" y="6100764"/>
            <a:ext cx="80660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600" b="1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การต่อท่อระบายก๊าซมีเทน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2A212-F55A-43D4-93F4-3E442325FC32}" type="slidenum">
              <a:rPr lang="en-US"/>
              <a:pPr/>
              <a:t>76</a:t>
            </a:fld>
            <a:endParaRPr lang="th-TH"/>
          </a:p>
        </p:txBody>
      </p:sp>
      <p:pic>
        <p:nvPicPr>
          <p:cNvPr id="1345540" name="Picture 4" descr="fig4_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137" y="188914"/>
            <a:ext cx="7740651" cy="5824537"/>
          </a:xfrm>
          <a:prstGeom prst="rect">
            <a:avLst/>
          </a:prstGeom>
          <a:noFill/>
        </p:spPr>
      </p:pic>
      <p:sp>
        <p:nvSpPr>
          <p:cNvPr id="1345542" name="Text Box 6"/>
          <p:cNvSpPr txBox="1">
            <a:spLocks noChangeArrowheads="1"/>
          </p:cNvSpPr>
          <p:nvPr/>
        </p:nvSpPr>
        <p:spPr bwMode="auto">
          <a:xfrm>
            <a:off x="684214" y="6172201"/>
            <a:ext cx="80660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600" b="1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การปลูกพืชคลุมดิน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55001-60D4-473F-8536-B4C24A730DA4}" type="slidenum">
              <a:rPr lang="en-US"/>
              <a:pPr/>
              <a:t>77</a:t>
            </a:fld>
            <a:endParaRPr lang="th-TH"/>
          </a:p>
        </p:txBody>
      </p:sp>
      <p:pic>
        <p:nvPicPr>
          <p:cNvPr id="1347588" name="Picture 4" descr="fig4_69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7632700" cy="3995738"/>
          </a:xfrm>
          <a:prstGeom prst="rect">
            <a:avLst/>
          </a:prstGeom>
          <a:noFill/>
        </p:spPr>
      </p:pic>
      <p:pic>
        <p:nvPicPr>
          <p:cNvPr id="1347589" name="Picture 5" descr="fig4_69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1" y="2852739"/>
            <a:ext cx="7632700" cy="3995737"/>
          </a:xfrm>
          <a:prstGeom prst="rect">
            <a:avLst/>
          </a:prstGeom>
          <a:noFill/>
        </p:spPr>
      </p:pic>
      <p:sp>
        <p:nvSpPr>
          <p:cNvPr id="1347590" name="Text Box 6"/>
          <p:cNvSpPr txBox="1">
            <a:spLocks noChangeArrowheads="1"/>
          </p:cNvSpPr>
          <p:nvPr/>
        </p:nvSpPr>
        <p:spPr bwMode="auto">
          <a:xfrm>
            <a:off x="973139" y="6172200"/>
            <a:ext cx="51831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600" b="1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การปลูกไม้ยืนต้นรอบหลุมฝังกลบ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6D8A2-8C62-4E3A-9878-2081DE75805E}" type="slidenum">
              <a:rPr lang="en-US"/>
              <a:pPr/>
              <a:t>78</a:t>
            </a:fld>
            <a:endParaRPr lang="th-TH"/>
          </a:p>
        </p:txBody>
      </p:sp>
      <p:sp>
        <p:nvSpPr>
          <p:cNvPr id="1348611" name="Text Box 3"/>
          <p:cNvSpPr txBox="1">
            <a:spLocks noChangeArrowheads="1"/>
          </p:cNvSpPr>
          <p:nvPr/>
        </p:nvSpPr>
        <p:spPr bwMode="auto">
          <a:xfrm>
            <a:off x="179390" y="44450"/>
            <a:ext cx="8740775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4.8.2</a:t>
            </a:r>
            <a:r>
              <a:rPr lang="en-US" sz="36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	</a:t>
            </a:r>
            <a:r>
              <a:rPr lang="th-TH" sz="36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ระยะหลังจากการปิดฝังกลบแล้ว (</a:t>
            </a:r>
            <a:r>
              <a:rPr lang="en-US" sz="36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Post</a:t>
            </a:r>
            <a:r>
              <a:rPr lang="th-TH" sz="36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-</a:t>
            </a:r>
            <a:r>
              <a:rPr lang="en-US" sz="36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Closure  Phasing</a:t>
            </a:r>
            <a:r>
              <a:rPr lang="th-TH" sz="36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)</a:t>
            </a:r>
            <a:endParaRPr lang="th-TH" sz="3600" b="1" dirty="0">
              <a:latin typeface="Angsana New" pitchFamily="18" charset="-34"/>
              <a:cs typeface="AngsanaUPC" pitchFamily="18" charset="-34"/>
            </a:endParaRPr>
          </a:p>
          <a:p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ประเด็นที่ต้องดำเนินการดูแลรักษา</a:t>
            </a:r>
          </a:p>
          <a:p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1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การระบายน้ำจากหลุมฝังกลบ</a:t>
            </a:r>
          </a:p>
          <a:p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2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การรวบรวมน้ำ</a:t>
            </a: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ชะขยะมูลฝอยไป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บำบัด</a:t>
            </a:r>
          </a:p>
          <a:p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3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การระบายก๊าซจากหลุมฝังกลบ</a:t>
            </a:r>
          </a:p>
          <a:p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4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การป้องกันการกัดเซาะหน้าดินบริเวณบนสุดของหลุมฝังกลบและด้านข้างของหลุมฝังกลบด้วย</a:t>
            </a:r>
          </a:p>
          <a:p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5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การดูแลรักษาหญ้าและต้นไม้ที่ปลูกไว้</a:t>
            </a:r>
          </a:p>
          <a:p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6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การติดตามตรวจสอบน้ำผิวดินและใต้ดินโดยเฉพาะในประเด็นคุณภาพน้ำ</a:t>
            </a:r>
          </a:p>
          <a:p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7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การติดตามสอบถามประชาชนที่อยู่ใกล้เคียงถึงผลกระทบต่อประชาชนเพื่อหาทางแก้ไขหรือบรรเทาให้ลดลง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8611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BCD99-29AF-4BAB-9D01-70E63B1DF250}" type="slidenum">
              <a:rPr lang="en-US"/>
              <a:pPr/>
              <a:t>79</a:t>
            </a:fld>
            <a:endParaRPr lang="th-TH"/>
          </a:p>
        </p:txBody>
      </p:sp>
      <p:sp>
        <p:nvSpPr>
          <p:cNvPr id="1417218" name="Text Box 2"/>
          <p:cNvSpPr txBox="1">
            <a:spLocks noChangeArrowheads="1"/>
          </p:cNvSpPr>
          <p:nvPr/>
        </p:nvSpPr>
        <p:spPr bwMode="auto">
          <a:xfrm>
            <a:off x="107950" y="101600"/>
            <a:ext cx="8964613" cy="83099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5</a:t>
            </a:r>
            <a:r>
              <a:rPr lang="en-US" sz="48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. </a:t>
            </a:r>
            <a:r>
              <a:rPr lang="th-TH" sz="4400" b="1" dirty="0" smtClean="0">
                <a:solidFill>
                  <a:schemeClr val="tx1"/>
                </a:solidFill>
                <a:latin typeface="Angsana New" pitchFamily="18" charset="-34"/>
                <a:cs typeface="AngsanaUPC" pitchFamily="18" charset="-34"/>
              </a:rPr>
              <a:t>การควบคุมขยะมูลฝอยให้อยู่ในบริเวณที่ทำการฝังกลบ</a:t>
            </a:r>
            <a:endParaRPr lang="th-TH" sz="4800" b="1" dirty="0">
              <a:solidFill>
                <a:schemeClr val="tx1"/>
              </a:solidFill>
              <a:latin typeface="Angsana New" pitchFamily="18" charset="-34"/>
              <a:cs typeface="AngsanaUPC" pitchFamily="18" charset="-34"/>
            </a:endParaRPr>
          </a:p>
        </p:txBody>
      </p:sp>
      <p:pic>
        <p:nvPicPr>
          <p:cNvPr id="3614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052736"/>
            <a:ext cx="7273056" cy="5398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72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72502" y="6329363"/>
            <a:ext cx="500063" cy="457200"/>
          </a:xfrm>
          <a:noFill/>
        </p:spPr>
        <p:txBody>
          <a:bodyPr/>
          <a:lstStyle/>
          <a:p>
            <a:fld id="{221482CD-3E26-4357-A173-AD96CC339DD0}" type="slidenum">
              <a:rPr lang="en-US" smtClean="0"/>
              <a:pPr/>
              <a:t>8</a:t>
            </a:fld>
            <a:endParaRPr lang="th-TH" smtClean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5605" y="44624"/>
            <a:ext cx="9038395" cy="4832092"/>
          </a:xfrm>
          <a:prstGeom prst="rect">
            <a:avLst/>
          </a:prstGeom>
          <a:noFill/>
          <a:ln w="9525" cmpd="tri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3050" indent="-273050">
              <a:buFontTx/>
              <a:buChar char="-"/>
            </a:pPr>
            <a:r>
              <a:rPr lang="th-TH" sz="2800" b="1" dirty="0" smtClean="0">
                <a:solidFill>
                  <a:srgbClr val="3333CC"/>
                </a:solidFill>
                <a:latin typeface="Angsana New" pitchFamily="18" charset="-34"/>
                <a:cs typeface="AngsanaUPC" pitchFamily="18" charset="-34"/>
              </a:rPr>
              <a:t>การฝังกลบมูลฝอยอย่างถูกหลักสุขาภิบาล (</a:t>
            </a:r>
            <a:r>
              <a:rPr lang="en-US" sz="2800" b="1" dirty="0" smtClean="0">
                <a:solidFill>
                  <a:srgbClr val="3333CC"/>
                </a:solidFill>
                <a:latin typeface="Angsana New" pitchFamily="18" charset="-34"/>
                <a:cs typeface="AngsanaUPC" pitchFamily="18" charset="-34"/>
              </a:rPr>
              <a:t>Sanitary Landfill) </a:t>
            </a:r>
            <a:r>
              <a:rPr lang="th-TH" sz="28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เป็นรูปแบบการฝังกลบมูลฝอยที่มี</a:t>
            </a:r>
            <a:r>
              <a:rPr lang="th-TH" sz="28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การคำนึงถึง</a:t>
            </a:r>
            <a:r>
              <a:rPr lang="th-TH" sz="28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การดำเนินงานตามหลักเกณฑ์ทางวิศวกรรมและผลกระทบที่อาจจะเกิดขึ้นในด้านสุขอนามัยและ</a:t>
            </a:r>
            <a:r>
              <a:rPr lang="th-TH" sz="28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ความปลอดภัย </a:t>
            </a:r>
            <a:r>
              <a:rPr lang="th-TH" sz="28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ตั้งแต่ การคัดเลือกพื้นที่ที่เหมาะสม การออกแบบและมีระบบโครงสร้างพื้นฐานในสถานที่ มี</a:t>
            </a:r>
            <a:r>
              <a:rPr lang="th-TH" sz="28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การติดตั้ง</a:t>
            </a:r>
            <a:r>
              <a:rPr lang="th-TH" sz="28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ระบบกันซึมที่ถูกต้องและได้รับมาตรฐานตามหลักวิศวกรรม มีการดำเนินงานต่าง ๆ ในการจัดการ</a:t>
            </a:r>
            <a:r>
              <a:rPr lang="th-TH" sz="28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มูลฝอย</a:t>
            </a:r>
            <a:r>
              <a:rPr lang="th-TH" sz="28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เพื่อให้การฝังกลบเป็นไปตามหลักวิศวกรรมและไม่ส่งผลกระทบสิ่งแวดล้อม อาทิ การจดบันทึกปริมาณ</a:t>
            </a:r>
            <a:r>
              <a:rPr lang="th-TH" sz="28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มูลฝอย</a:t>
            </a:r>
            <a:r>
              <a:rPr lang="th-TH" sz="28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ที่เข้าสู่พื้นที่ การควบคุมการจัดวางเซลล์ การป้องกันมิให้ของเสียอันตรายชุมชนเข้ามากำจัดใน</a:t>
            </a:r>
            <a:r>
              <a:rPr lang="th-TH" sz="28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บริเวณการจัดการก๊าซจากบ่อฝังกลบอย่างถูกสุขลักษณะ การควบคุมขนาดหน้างานฝังกลบให้เหมาะสม การ</a:t>
            </a:r>
            <a:r>
              <a:rPr lang="th-TH" sz="28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บดอัดและกลบทับมูลฝอยเป็นรายวัน การป้องกันและจัดการกับเหตุฉุกเฉิน ระบบบำบัดและป้องกันการ</a:t>
            </a:r>
            <a:r>
              <a:rPr lang="th-TH" sz="28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ปนเปื้อนมลพิษ</a:t>
            </a:r>
            <a:r>
              <a:rPr lang="th-TH" sz="2800" b="1" dirty="0" smtClean="0">
                <a:solidFill>
                  <a:srgbClr val="080808"/>
                </a:solidFill>
                <a:latin typeface="Angsana New" pitchFamily="18" charset="-34"/>
                <a:cs typeface="AngsanaUPC" pitchFamily="18" charset="-34"/>
              </a:rPr>
              <a:t>ที่เกิดขึ้นออกสู่สิ่งแวดล้อม และการติดตามตรวจสอบคุณภาพสิ่งแวดล้อม</a:t>
            </a:r>
            <a:endParaRPr lang="th-TH" sz="2800" b="1" dirty="0" smtClean="0">
              <a:solidFill>
                <a:srgbClr val="080808"/>
              </a:solidFill>
              <a:latin typeface="Angsana New" pitchFamily="18" charset="-34"/>
              <a:cs typeface="AngsanaUPC" pitchFamily="18" charset="-34"/>
            </a:endParaRPr>
          </a:p>
        </p:txBody>
      </p:sp>
      <p:pic>
        <p:nvPicPr>
          <p:cNvPr id="5" name="Picture 2" descr="C:\ann\disk4\MVC-004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581128"/>
            <a:ext cx="2614116" cy="196044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" name="Picture 2" descr="C:\ann\disk3\MVC-002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1872" y="5013176"/>
            <a:ext cx="2277965" cy="170834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" name="Picture 2" descr="C:\ann\disk5\MVC-001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869160"/>
            <a:ext cx="2429272" cy="182182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1C9D-372A-43FA-AE50-B5C4EE21C197}" type="slidenum">
              <a:rPr lang="en-US">
                <a:solidFill>
                  <a:srgbClr val="110B0B"/>
                </a:solidFill>
              </a:rPr>
              <a:pPr/>
              <a:t>80</a:t>
            </a:fld>
            <a:endParaRPr lang="th-TH">
              <a:solidFill>
                <a:srgbClr val="110B0B"/>
              </a:solidFill>
            </a:endParaRPr>
          </a:p>
        </p:txBody>
      </p:sp>
      <p:sp>
        <p:nvSpPr>
          <p:cNvPr id="1416194" name="Text Box 2"/>
          <p:cNvSpPr txBox="1">
            <a:spLocks noChangeArrowheads="1"/>
          </p:cNvSpPr>
          <p:nvPr/>
        </p:nvSpPr>
        <p:spPr bwMode="auto">
          <a:xfrm>
            <a:off x="1835150" y="6162675"/>
            <a:ext cx="54006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200" b="1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การติดตั้งรั้ว</a:t>
            </a:r>
          </a:p>
        </p:txBody>
      </p:sp>
      <p:pic>
        <p:nvPicPr>
          <p:cNvPr id="1416202" name="Picture 10" descr="Untitled 6 15 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DD1D0"/>
              </a:clrFrom>
              <a:clrTo>
                <a:srgbClr val="BDD1D0">
                  <a:alpha val="0"/>
                </a:srgbClr>
              </a:clrTo>
            </a:clrChange>
            <a:lum bright="-24000"/>
          </a:blip>
          <a:srcRect t="12758" b="34483"/>
          <a:stretch>
            <a:fillRect/>
          </a:stretch>
        </p:blipFill>
        <p:spPr bwMode="auto">
          <a:xfrm>
            <a:off x="176213" y="476250"/>
            <a:ext cx="8351837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6203" name="Text Box 11"/>
          <p:cNvSpPr txBox="1">
            <a:spLocks noChangeAspect="1" noChangeArrowheads="1"/>
          </p:cNvSpPr>
          <p:nvPr/>
        </p:nvSpPr>
        <p:spPr bwMode="auto">
          <a:xfrm>
            <a:off x="3781425" y="476250"/>
            <a:ext cx="2038350" cy="550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2800">
                <a:solidFill>
                  <a:srgbClr val="110B0B"/>
                </a:solidFill>
                <a:latin typeface="Angsana New" pitchFamily="18" charset="-34"/>
              </a:rPr>
              <a:t>แนวรั้วโปร่ง</a:t>
            </a:r>
            <a:endParaRPr lang="th-TH" sz="2800">
              <a:solidFill>
                <a:srgbClr val="110B0B"/>
              </a:solidFill>
            </a:endParaRPr>
          </a:p>
        </p:txBody>
      </p:sp>
      <p:sp>
        <p:nvSpPr>
          <p:cNvPr id="1416204" name="Text Box 12"/>
          <p:cNvSpPr txBox="1">
            <a:spLocks noChangeAspect="1" noChangeArrowheads="1"/>
          </p:cNvSpPr>
          <p:nvPr/>
        </p:nvSpPr>
        <p:spPr bwMode="auto">
          <a:xfrm>
            <a:off x="5919788" y="692150"/>
            <a:ext cx="2036762" cy="550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2800">
                <a:solidFill>
                  <a:srgbClr val="110B0B"/>
                </a:solidFill>
                <a:latin typeface="Angsana New" pitchFamily="18" charset="-34"/>
              </a:rPr>
              <a:t>แนวรั้วโปร่ง</a:t>
            </a:r>
            <a:endParaRPr lang="th-TH" sz="2800">
              <a:solidFill>
                <a:srgbClr val="110B0B"/>
              </a:solidFill>
            </a:endParaRPr>
          </a:p>
        </p:txBody>
      </p:sp>
      <p:sp>
        <p:nvSpPr>
          <p:cNvPr id="1416205" name="Freeform 13"/>
          <p:cNvSpPr>
            <a:spLocks noChangeAspect="1"/>
          </p:cNvSpPr>
          <p:nvPr/>
        </p:nvSpPr>
        <p:spPr bwMode="auto">
          <a:xfrm>
            <a:off x="3344863" y="695325"/>
            <a:ext cx="460375" cy="739775"/>
          </a:xfrm>
          <a:custGeom>
            <a:avLst/>
            <a:gdLst/>
            <a:ahLst/>
            <a:cxnLst>
              <a:cxn ang="0">
                <a:pos x="458" y="0"/>
              </a:cxn>
              <a:cxn ang="0">
                <a:pos x="240" y="0"/>
              </a:cxn>
              <a:cxn ang="0">
                <a:pos x="0" y="735"/>
              </a:cxn>
            </a:cxnLst>
            <a:rect l="0" t="0" r="r" b="b"/>
            <a:pathLst>
              <a:path w="458" h="735">
                <a:moveTo>
                  <a:pt x="458" y="0"/>
                </a:moveTo>
                <a:lnTo>
                  <a:pt x="240" y="0"/>
                </a:lnTo>
                <a:lnTo>
                  <a:pt x="0" y="735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th-TH">
              <a:solidFill>
                <a:srgbClr val="110B0B"/>
              </a:solidFill>
            </a:endParaRPr>
          </a:p>
        </p:txBody>
      </p:sp>
      <p:sp>
        <p:nvSpPr>
          <p:cNvPr id="1416206" name="Freeform 14"/>
          <p:cNvSpPr>
            <a:spLocks noChangeAspect="1"/>
          </p:cNvSpPr>
          <p:nvPr/>
        </p:nvSpPr>
        <p:spPr bwMode="auto">
          <a:xfrm>
            <a:off x="5618163" y="898525"/>
            <a:ext cx="377825" cy="522288"/>
          </a:xfrm>
          <a:custGeom>
            <a:avLst/>
            <a:gdLst/>
            <a:ahLst/>
            <a:cxnLst>
              <a:cxn ang="0">
                <a:pos x="375" y="8"/>
              </a:cxn>
              <a:cxn ang="0">
                <a:pos x="157" y="0"/>
              </a:cxn>
              <a:cxn ang="0">
                <a:pos x="0" y="518"/>
              </a:cxn>
            </a:cxnLst>
            <a:rect l="0" t="0" r="r" b="b"/>
            <a:pathLst>
              <a:path w="375" h="518">
                <a:moveTo>
                  <a:pt x="375" y="8"/>
                </a:moveTo>
                <a:lnTo>
                  <a:pt x="157" y="0"/>
                </a:lnTo>
                <a:lnTo>
                  <a:pt x="0" y="51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th-TH">
              <a:solidFill>
                <a:srgbClr val="110B0B"/>
              </a:solidFill>
            </a:endParaRPr>
          </a:p>
        </p:txBody>
      </p:sp>
      <p:sp>
        <p:nvSpPr>
          <p:cNvPr id="1416207" name="Freeform 15"/>
          <p:cNvSpPr>
            <a:spLocks noChangeAspect="1"/>
          </p:cNvSpPr>
          <p:nvPr/>
        </p:nvSpPr>
        <p:spPr bwMode="auto">
          <a:xfrm>
            <a:off x="7913688" y="1141413"/>
            <a:ext cx="323850" cy="279400"/>
          </a:xfrm>
          <a:custGeom>
            <a:avLst/>
            <a:gdLst/>
            <a:ahLst/>
            <a:cxnLst>
              <a:cxn ang="0">
                <a:pos x="322" y="0"/>
              </a:cxn>
              <a:cxn ang="0">
                <a:pos x="82" y="0"/>
              </a:cxn>
              <a:cxn ang="0">
                <a:pos x="0" y="278"/>
              </a:cxn>
            </a:cxnLst>
            <a:rect l="0" t="0" r="r" b="b"/>
            <a:pathLst>
              <a:path w="322" h="278">
                <a:moveTo>
                  <a:pt x="322" y="0"/>
                </a:moveTo>
                <a:lnTo>
                  <a:pt x="82" y="0"/>
                </a:lnTo>
                <a:lnTo>
                  <a:pt x="0" y="27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th-TH">
              <a:solidFill>
                <a:srgbClr val="110B0B"/>
              </a:solidFill>
            </a:endParaRPr>
          </a:p>
        </p:txBody>
      </p:sp>
      <p:pic>
        <p:nvPicPr>
          <p:cNvPr id="1416210" name="Picture 18" descr="Untitled 6 15 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D2D0B9"/>
              </a:clrFrom>
              <a:clrTo>
                <a:srgbClr val="D2D0B9">
                  <a:alpha val="0"/>
                </a:srgbClr>
              </a:clrTo>
            </a:clrChange>
            <a:lum bright="-18000"/>
          </a:blip>
          <a:srcRect l="19252" t="667" r="30597" b="39333"/>
          <a:stretch>
            <a:fillRect/>
          </a:stretch>
        </p:blipFill>
        <p:spPr bwMode="auto">
          <a:xfrm>
            <a:off x="179388" y="3284538"/>
            <a:ext cx="4271962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6211" name="Picture 19" descr="Untitled 6 15 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D2D0B9"/>
              </a:clrFrom>
              <a:clrTo>
                <a:srgbClr val="D2D0B9">
                  <a:alpha val="0"/>
                </a:srgbClr>
              </a:clrTo>
            </a:clrChange>
          </a:blip>
          <a:srcRect l="13466" t="1357" r="5522" b="18643"/>
          <a:stretch>
            <a:fillRect/>
          </a:stretch>
        </p:blipFill>
        <p:spPr bwMode="auto">
          <a:xfrm>
            <a:off x="4543425" y="3429000"/>
            <a:ext cx="4600575" cy="23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2"/>
          <p:cNvSpPr txBox="1">
            <a:spLocks noChangeAspect="1" noChangeArrowheads="1"/>
          </p:cNvSpPr>
          <p:nvPr/>
        </p:nvSpPr>
        <p:spPr bwMode="auto">
          <a:xfrm>
            <a:off x="8125619" y="857232"/>
            <a:ext cx="732661" cy="78581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2200" dirty="0">
                <a:solidFill>
                  <a:srgbClr val="110B0B"/>
                </a:solidFill>
                <a:latin typeface="Angsana New" pitchFamily="18" charset="-34"/>
              </a:rPr>
              <a:t>แนวรั้วโปร่ง</a:t>
            </a:r>
            <a:endParaRPr lang="th-TH" sz="2200" dirty="0">
              <a:solidFill>
                <a:srgbClr val="110B0B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01591-4FFF-42D7-9FD1-9EB32AA25D0F}" type="slidenum">
              <a:rPr lang="en-US">
                <a:solidFill>
                  <a:srgbClr val="110B0B"/>
                </a:solidFill>
              </a:rPr>
              <a:pPr/>
              <a:t>81</a:t>
            </a:fld>
            <a:endParaRPr lang="th-TH">
              <a:solidFill>
                <a:srgbClr val="110B0B"/>
              </a:solidFill>
            </a:endParaRPr>
          </a:p>
        </p:txBody>
      </p:sp>
      <p:sp>
        <p:nvSpPr>
          <p:cNvPr id="1421314" name="Text Box 2"/>
          <p:cNvSpPr txBox="1">
            <a:spLocks noChangeArrowheads="1"/>
          </p:cNvSpPr>
          <p:nvPr/>
        </p:nvSpPr>
        <p:spPr bwMode="auto">
          <a:xfrm>
            <a:off x="107950" y="101600"/>
            <a:ext cx="8964613" cy="8239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6. </a:t>
            </a:r>
            <a:r>
              <a:rPr lang="th-TH" sz="4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การป้องกันไฟไหม้ (</a:t>
            </a:r>
            <a:r>
              <a:rPr lang="en-US" sz="4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Fire Prevention</a:t>
            </a:r>
            <a:r>
              <a:rPr lang="th-TH" sz="48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</a:p>
        </p:txBody>
      </p:sp>
      <p:sp>
        <p:nvSpPr>
          <p:cNvPr id="1421315" name="Text Box 3"/>
          <p:cNvSpPr txBox="1">
            <a:spLocks noChangeArrowheads="1"/>
          </p:cNvSpPr>
          <p:nvPr/>
        </p:nvSpPr>
        <p:spPr bwMode="auto">
          <a:xfrm>
            <a:off x="179388" y="1144588"/>
            <a:ext cx="8785225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สาเหตุของการเกิดไฟไหม้</a:t>
            </a:r>
          </a:p>
          <a:p>
            <a:pPr>
              <a:spcBef>
                <a:spcPct val="20000"/>
              </a:spcBef>
            </a:pP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-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การติดไฟเองของก๊าซมีเทน (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Methane gas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</a:p>
          <a:p>
            <a:pPr>
              <a:spcBef>
                <a:spcPct val="20000"/>
              </a:spcBef>
            </a:pP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-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การระเบิดหรือติดไฟของวัตถุไวไฟที่ถูกนำมาฝังกลบ</a:t>
            </a:r>
          </a:p>
          <a:p>
            <a:pPr>
              <a:spcBef>
                <a:spcPct val="20000"/>
              </a:spcBef>
            </a:pP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-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การติดไฟจากก้นบุหรี่ของเจ้าหน้าที่ในบริเวณหน้างาน</a:t>
            </a:r>
          </a:p>
          <a:p>
            <a:pPr>
              <a:spcBef>
                <a:spcPct val="20000"/>
              </a:spcBef>
            </a:pP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การติดไฟสามารถแบ่งออกได้เป็น 2 แบบ คือ</a:t>
            </a:r>
          </a:p>
          <a:p>
            <a:pPr>
              <a:spcBef>
                <a:spcPct val="20000"/>
              </a:spcBef>
            </a:pP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- การติดไฟบริเวณผิวหน้า</a:t>
            </a:r>
          </a:p>
          <a:p>
            <a:pPr>
              <a:spcBef>
                <a:spcPct val="20000"/>
              </a:spcBef>
            </a:pP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- การติดไฟในระดับลึกลงไปในก้นหลุม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1314" grpId="0" animBg="1"/>
      <p:bldP spid="1421315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A9569-1EF8-4624-97F9-986619481BF5}" type="slidenum">
              <a:rPr lang="en-US"/>
              <a:pPr/>
              <a:t>82</a:t>
            </a:fld>
            <a:endParaRPr lang="th-TH"/>
          </a:p>
        </p:txBody>
      </p:sp>
      <p:sp>
        <p:nvSpPr>
          <p:cNvPr id="1422338" name="Text Box 2"/>
          <p:cNvSpPr txBox="1">
            <a:spLocks noChangeArrowheads="1"/>
          </p:cNvSpPr>
          <p:nvPr/>
        </p:nvSpPr>
        <p:spPr bwMode="auto">
          <a:xfrm>
            <a:off x="179388" y="-26988"/>
            <a:ext cx="8785225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6.1 </a:t>
            </a:r>
            <a:r>
              <a:rPr lang="th-TH" sz="36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การติดไฟบริเวณผิวหน้า</a:t>
            </a:r>
            <a:endParaRPr lang="en-US" sz="3600" b="1" dirty="0">
              <a:solidFill>
                <a:srgbClr val="000099"/>
              </a:solidFill>
              <a:latin typeface="Angsana New" pitchFamily="18" charset="-34"/>
              <a:cs typeface="AngsanaUPC" pitchFamily="18" charset="-34"/>
            </a:endParaRPr>
          </a:p>
          <a:p>
            <a:pPr>
              <a:spcBef>
                <a:spcPct val="20000"/>
              </a:spcBef>
            </a:pPr>
            <a:r>
              <a:rPr lang="en-US" sz="3600" b="1" dirty="0">
                <a:latin typeface="Angsana New" pitchFamily="18" charset="-34"/>
                <a:cs typeface="AngsanaUPC" pitchFamily="18" charset="-34"/>
              </a:rPr>
              <a:t>	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การติดไฟบริเวณผิวหน้า (</a:t>
            </a:r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Surface fires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 มีสาเหตุมาจากการติดไฟของวัตถุไวไฟหรือไฟจากก้นบุหรี่ การดับไฟแบบนี้สามารถดับได้ง่าย ซึ่งอาจใช้น้ำดับเพลิง วัสดุกลบทับประเภทดินหรือสารเคมีสำหรับดับเพลิงได้</a:t>
            </a:r>
          </a:p>
        </p:txBody>
      </p:sp>
      <p:sp>
        <p:nvSpPr>
          <p:cNvPr id="1422339" name="Text Box 3"/>
          <p:cNvSpPr txBox="1">
            <a:spLocks noChangeArrowheads="1"/>
          </p:cNvSpPr>
          <p:nvPr/>
        </p:nvSpPr>
        <p:spPr bwMode="auto">
          <a:xfrm>
            <a:off x="179388" y="2852738"/>
            <a:ext cx="8785225" cy="404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dirty="0" smtClean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6.2 </a:t>
            </a:r>
            <a:r>
              <a:rPr lang="th-TH" sz="3600" b="1" dirty="0">
                <a:solidFill>
                  <a:srgbClr val="000099"/>
                </a:solidFill>
                <a:latin typeface="Angsana New" pitchFamily="18" charset="-34"/>
                <a:cs typeface="AngsanaUPC" pitchFamily="18" charset="-34"/>
              </a:rPr>
              <a:t>การติดไฟในระดับลึกลงไปในก้นหลุม</a:t>
            </a:r>
            <a:endParaRPr lang="en-US" sz="3600" b="1" dirty="0">
              <a:solidFill>
                <a:srgbClr val="000099"/>
              </a:solidFill>
              <a:latin typeface="Angsana New" pitchFamily="18" charset="-34"/>
              <a:cs typeface="AngsanaUPC" pitchFamily="18" charset="-34"/>
            </a:endParaRPr>
          </a:p>
          <a:p>
            <a:pPr>
              <a:spcBef>
                <a:spcPct val="20000"/>
              </a:spcBef>
            </a:pPr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การติดไฟในระดับลึกลงไปในก้นหลุม (</a:t>
            </a:r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Deep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-</a:t>
            </a:r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seated fires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 เป็นการติดไฟของก๊าซมีเทนเป็นส่วนใหญ่ กล่าวคือ เมื่อก๊าซมีเทนเกิดสะสมกันมากภายในหลุมฝัง</a:t>
            </a: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กลบขยะมูลฝอยที่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มีความเข้มข้นตั้งแต่ </a:t>
            </a:r>
            <a:r>
              <a:rPr lang="en-US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15%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ขึ้นไป จะสามารถติดไฟได้ในสภาพอากาศที่ร้อนและแห้งซึ่งจะติดไฟและฝังตัวอยู่ใน</a:t>
            </a:r>
            <a:r>
              <a:rPr lang="th-TH" sz="36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กองขยะมูลฝอย </a:t>
            </a:r>
            <a:r>
              <a:rPr lang="th-TH" sz="36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ลักษณะนี้จะดับได้ยาก ต้องขุดและใช้น้ำดับหรือใช้สารเคมีดับเพลิงในจุดที่เกิดไฟให้มากที่สุด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2338" grpId="0" build="p"/>
      <p:bldP spid="1422339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BE58-6DFF-47F6-8D39-A13613F7657A}" type="slidenum">
              <a:rPr lang="en-US"/>
              <a:pPr/>
              <a:t>83</a:t>
            </a:fld>
            <a:endParaRPr lang="th-TH"/>
          </a:p>
        </p:txBody>
      </p:sp>
      <p:sp>
        <p:nvSpPr>
          <p:cNvPr id="1423362" name="Text Box 2"/>
          <p:cNvSpPr txBox="1">
            <a:spLocks noChangeArrowheads="1"/>
          </p:cNvSpPr>
          <p:nvPr/>
        </p:nvSpPr>
        <p:spPr bwMode="auto">
          <a:xfrm>
            <a:off x="179388" y="115888"/>
            <a:ext cx="8785225" cy="667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การป้องกันไฟ ผู้รับผิดชอบควรจัดหาและเตรียมการดังต่อไปนี้</a:t>
            </a:r>
          </a:p>
          <a:p>
            <a:pPr>
              <a:spcBef>
                <a:spcPct val="20000"/>
              </a:spcBef>
            </a:pP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1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จัดหาอุปกรณ์ระงับไฟให้เกิดเฉพาะบริเวณ ไม่ให้ขยายเป็นวงกว้าง (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Fire breaks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</a:p>
          <a:p>
            <a:pPr>
              <a:spcBef>
                <a:spcPct val="20000"/>
              </a:spcBef>
            </a:pP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2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ห้าม</a:t>
            </a: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นำขยะมูลฝอยประเภท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ที่เป็นเชื้อไฟจำนวนมากเข้ามาฝังกลบ เช่น </a:t>
            </a:r>
            <a:r>
              <a:rPr lang="th-TH" sz="4000" b="1" dirty="0" err="1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โฟม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กระดาษ พลาสติก แต่หากจำเป็นต้องนำเข้ามากำจัด ต้องระมัดระวังเป็นพิเศษ</a:t>
            </a:r>
          </a:p>
          <a:p>
            <a:pPr>
              <a:spcBef>
                <a:spcPct val="20000"/>
              </a:spcBef>
            </a:pP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3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ห้ามสูบบุหรี่บริเวณหน้างาน</a:t>
            </a:r>
          </a:p>
          <a:p>
            <a:pPr>
              <a:spcBef>
                <a:spcPct val="20000"/>
              </a:spcBef>
            </a:pP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4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บด</a:t>
            </a:r>
            <a:r>
              <a:rPr lang="th-TH" sz="4000" b="1" dirty="0" smtClean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อัดขยะมูลฝอยให้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แน่นมากที่สุดเท่าที่สามารถดำเนินการได้ เพื่อไม่ให้มีพื้นที่ว่างให้มีการสะสมของก๊าซมีเทนในหลุมฝังกลบ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62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4A912-A969-4AAD-898B-4E7412905284}" type="slidenum">
              <a:rPr lang="en-US"/>
              <a:pPr/>
              <a:t>84</a:t>
            </a:fld>
            <a:endParaRPr lang="th-TH"/>
          </a:p>
        </p:txBody>
      </p:sp>
      <p:sp>
        <p:nvSpPr>
          <p:cNvPr id="1424386" name="Text Box 2"/>
          <p:cNvSpPr txBox="1">
            <a:spLocks noChangeArrowheads="1"/>
          </p:cNvSpPr>
          <p:nvPr/>
        </p:nvSpPr>
        <p:spPr bwMode="auto">
          <a:xfrm>
            <a:off x="107950" y="381000"/>
            <a:ext cx="8785225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นอกจากนี้ต้องจัดเตรียมอุปกรณ์ในการผจญเพลิงที่พร้อมใช้งานได้ทันที ได้แก่</a:t>
            </a:r>
          </a:p>
          <a:p>
            <a:pPr>
              <a:spcBef>
                <a:spcPct val="20000"/>
              </a:spcBef>
            </a:pP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1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น้ำดับเพลิงจากระบบน้ำประปาหรือจากรถบรรทุกน้ำ</a:t>
            </a:r>
          </a:p>
          <a:p>
            <a:pPr>
              <a:spcBef>
                <a:spcPct val="20000"/>
              </a:spcBef>
            </a:pP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2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อุปกรณ์ดับเพลิงแบบหิ้วประเภทสารเคมีที่เหมาะสมกับลักษณะของการเกิดไฟ</a:t>
            </a:r>
          </a:p>
          <a:p>
            <a:pPr>
              <a:spcBef>
                <a:spcPct val="20000"/>
              </a:spcBef>
            </a:pP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3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ชุดผจญเพลิงของเจ้าหน้าที่ที่จะเข้าไปดับเพลิง</a:t>
            </a:r>
          </a:p>
          <a:p>
            <a:pPr>
              <a:spcBef>
                <a:spcPct val="20000"/>
              </a:spcBef>
            </a:pP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	4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)</a:t>
            </a:r>
            <a:r>
              <a:rPr lang="en-US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 </a:t>
            </a:r>
            <a:r>
              <a:rPr lang="th-TH" sz="4000" b="1" dirty="0">
                <a:solidFill>
                  <a:srgbClr val="110B0B"/>
                </a:solidFill>
                <a:latin typeface="Angsana New" pitchFamily="18" charset="-34"/>
                <a:cs typeface="AngsanaUPC" pitchFamily="18" charset="-34"/>
              </a:rPr>
              <a:t>การใช้สารเคมีดับเพลิง หากมีความจำเป็น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4386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4A912-A969-4AAD-898B-4E7412905284}" type="slidenum">
              <a:rPr lang="en-US"/>
              <a:pPr/>
              <a:t>85</a:t>
            </a:fld>
            <a:endParaRPr lang="th-TH"/>
          </a:p>
        </p:txBody>
      </p:sp>
      <p:sp>
        <p:nvSpPr>
          <p:cNvPr id="4" name="Text Placeholder 1"/>
          <p:cNvSpPr>
            <a:spLocks/>
          </p:cNvSpPr>
          <p:nvPr/>
        </p:nvSpPr>
        <p:spPr bwMode="auto">
          <a:xfrm>
            <a:off x="468313" y="2708275"/>
            <a:ext cx="435768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 algn="ctr">
              <a:spcBef>
                <a:spcPct val="20000"/>
              </a:spcBef>
              <a:buFont typeface="Wingdings" pitchFamily="2" charset="2"/>
              <a:buNone/>
            </a:pPr>
            <a:r>
              <a:rPr lang="th-TH" sz="6600" b="1" dirty="0" smtClean="0">
                <a:solidFill>
                  <a:srgbClr val="000000"/>
                </a:solidFill>
                <a:latin typeface="Angsana New" pitchFamily="18" charset="-34"/>
                <a:cs typeface="AngsanaUPC" pitchFamily="18" charset="-34"/>
              </a:rPr>
              <a:t>ขอบคุณ</a:t>
            </a:r>
            <a:r>
              <a:rPr lang="th-TH" sz="6600" b="1" dirty="0">
                <a:solidFill>
                  <a:srgbClr val="000000"/>
                </a:solidFill>
                <a:latin typeface="Angsana New" pitchFamily="18" charset="-34"/>
                <a:cs typeface="AngsanaUPC" pitchFamily="18" charset="-34"/>
              </a:rPr>
              <a:t>ครับ</a:t>
            </a:r>
          </a:p>
        </p:txBody>
      </p:sp>
      <p:pic>
        <p:nvPicPr>
          <p:cNvPr id="6" name="Picture 5" descr="sawadde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7900" y="404813"/>
            <a:ext cx="3589338" cy="60944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B5F7C-69E6-4D24-9CCE-FF6244A06715}" type="slidenum">
              <a:rPr lang="th-TH"/>
              <a:pPr>
                <a:defRPr/>
              </a:pPr>
              <a:t>9</a:t>
            </a:fld>
            <a:endParaRPr lang="th-TH"/>
          </a:p>
        </p:txBody>
      </p:sp>
      <p:sp>
        <p:nvSpPr>
          <p:cNvPr id="5" name="Rounded Rectangle 4"/>
          <p:cNvSpPr/>
          <p:nvPr/>
        </p:nvSpPr>
        <p:spPr bwMode="auto">
          <a:xfrm>
            <a:off x="357158" y="1214422"/>
            <a:ext cx="8572560" cy="3098721"/>
          </a:xfrm>
          <a:prstGeom prst="round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800" b="1" i="1" dirty="0" smtClean="0">
                <a:latin typeface="Angsana New" pitchFamily="18" charset="-34"/>
                <a:cs typeface="Angsana New" pitchFamily="18" charset="-34"/>
              </a:rPr>
              <a:t>2. </a:t>
            </a:r>
            <a:r>
              <a:rPr lang="th-TH" sz="8800" b="1" i="1" dirty="0" smtClean="0">
                <a:latin typeface="Angsana New" pitchFamily="18" charset="-34"/>
                <a:cs typeface="Angsana New" pitchFamily="18" charset="-34"/>
              </a:rPr>
              <a:t>การคัดเลือกสถานที่         สำหรับฝังกลบขยะมูลฝอย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>
        <a:spAutoFit/>
      </a:bodyPr>
      <a:lstStyle>
        <a:defPPr>
          <a:defRPr sz="3600" b="1" dirty="0" smtClean="0">
            <a:solidFill>
              <a:srgbClr val="000099"/>
            </a:solidFill>
            <a:latin typeface="Angsana New" pitchFamily="18" charset="-34"/>
            <a:cs typeface="AngsanaUPC" pitchFamily="18" charset="-34"/>
          </a:defRPr>
        </a:defPPr>
      </a:lstStyle>
    </a:tx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3036</TotalTime>
  <Words>1924</Words>
  <Application>Microsoft Office PowerPoint</Application>
  <PresentationFormat>On-screen Show (4:3)</PresentationFormat>
  <Paragraphs>331</Paragraphs>
  <Slides>85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88" baseType="lpstr">
      <vt:lpstr>Modèle par défaut</vt:lpstr>
      <vt:lpstr>VISIO</vt:lpstr>
      <vt:lpstr>รูปวาด Microsoft Office Visio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jb</dc:creator>
  <cp:lastModifiedBy>UseR</cp:lastModifiedBy>
  <cp:revision>394</cp:revision>
  <dcterms:created xsi:type="dcterms:W3CDTF">2008-07-03T11:06:53Z</dcterms:created>
  <dcterms:modified xsi:type="dcterms:W3CDTF">2013-11-21T07:11:00Z</dcterms:modified>
</cp:coreProperties>
</file>