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8" r:id="rId2"/>
    <p:sldId id="259" r:id="rId3"/>
    <p:sldId id="260" r:id="rId4"/>
    <p:sldId id="261" r:id="rId5"/>
    <p:sldId id="319" r:id="rId6"/>
    <p:sldId id="320" r:id="rId7"/>
    <p:sldId id="321" r:id="rId8"/>
    <p:sldId id="262" r:id="rId9"/>
    <p:sldId id="263" r:id="rId10"/>
    <p:sldId id="264" r:id="rId11"/>
    <p:sldId id="265" r:id="rId12"/>
    <p:sldId id="312" r:id="rId13"/>
    <p:sldId id="313" r:id="rId14"/>
    <p:sldId id="314" r:id="rId15"/>
    <p:sldId id="315" r:id="rId16"/>
    <p:sldId id="266" r:id="rId17"/>
    <p:sldId id="316" r:id="rId18"/>
    <p:sldId id="317" r:id="rId19"/>
    <p:sldId id="318" r:id="rId20"/>
    <p:sldId id="322" r:id="rId21"/>
    <p:sldId id="323" r:id="rId22"/>
    <p:sldId id="267" r:id="rId23"/>
    <p:sldId id="268" r:id="rId24"/>
    <p:sldId id="324" r:id="rId25"/>
    <p:sldId id="269" r:id="rId26"/>
    <p:sldId id="270" r:id="rId27"/>
    <p:sldId id="271" r:id="rId28"/>
    <p:sldId id="272" r:id="rId29"/>
    <p:sldId id="273" r:id="rId30"/>
    <p:sldId id="325" r:id="rId31"/>
    <p:sldId id="326" r:id="rId32"/>
    <p:sldId id="274" r:id="rId33"/>
    <p:sldId id="311" r:id="rId34"/>
  </p:sldIdLst>
  <p:sldSz cx="9144000" cy="6858000" type="screen4x3"/>
  <p:notesSz cx="10234613" cy="7099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50" y="-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F243672-8C9A-48F3-A36F-5C2418232BA8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7F75D58-5D61-4FB7-B150-01065CA773C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AC1D06-ED6E-489D-9956-9600AE044374}" type="slidenum">
              <a:rPr lang="en-US"/>
              <a:pPr/>
              <a:t>1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C4BF54-E7C0-4313-8980-8B0CE81E9D4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980A7-550F-420E-9DC8-C0EBF5969C73}" type="datetimeFigureOut">
              <a:rPr lang="th-TH" smtClean="0"/>
              <a:pPr/>
              <a:t>22/11/56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ADC4-0DB5-4855-BA5F-050F9A34F8C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6" name="Text Box 1026"/>
          <p:cNvSpPr txBox="1">
            <a:spLocks noChangeArrowheads="1"/>
          </p:cNvSpPr>
          <p:nvPr/>
        </p:nvSpPr>
        <p:spPr bwMode="auto">
          <a:xfrm>
            <a:off x="179388" y="260350"/>
            <a:ext cx="8785225" cy="23083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429" tIns="45715" rIns="91429" bIns="45715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h-TH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การจัดทำรูปแบบการบริหารจัดการขยะมูลฝอยชุมชน ของเสียอันตรายชุมชน และมูลฝอยติดเชื้อ          สำหรับองค์กรปกครองส่วนท้องถิ่น</a:t>
            </a:r>
            <a:endParaRPr lang="th-TH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Text Box 1040"/>
          <p:cNvSpPr txBox="1">
            <a:spLocks noChangeArrowheads="1"/>
          </p:cNvSpPr>
          <p:nvPr/>
        </p:nvSpPr>
        <p:spPr bwMode="auto">
          <a:xfrm>
            <a:off x="395288" y="3573463"/>
            <a:ext cx="8424862" cy="292386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ct val="20000"/>
              </a:spcBef>
            </a:pPr>
            <a:r>
              <a:rPr lang="th-TH" sz="4400" b="1" dirty="0">
                <a:solidFill>
                  <a:srgbClr val="FFFF00"/>
                </a:solidFill>
                <a:latin typeface="Angsana New" pitchFamily="18" charset="-34"/>
                <a:cs typeface="JasmineUPC" pitchFamily="18" charset="-34"/>
              </a:rPr>
              <a:t>โดย </a:t>
            </a:r>
          </a:p>
          <a:p>
            <a:pPr algn="ctr" eaLnBrk="0" hangingPunct="0">
              <a:lnSpc>
                <a:spcPct val="120000"/>
              </a:lnSpc>
              <a:spcBef>
                <a:spcPct val="20000"/>
              </a:spcBef>
            </a:pPr>
            <a:r>
              <a:rPr lang="th-TH" sz="4400" b="1" dirty="0">
                <a:solidFill>
                  <a:srgbClr val="FFFF00"/>
                </a:solidFill>
                <a:latin typeface="Angsana New" pitchFamily="18" charset="-34"/>
                <a:cs typeface="JasmineUPC" pitchFamily="18" charset="-34"/>
              </a:rPr>
              <a:t>รศ.ดร.ธเรศ   ศรี</a:t>
            </a:r>
            <a:r>
              <a:rPr lang="th-TH" sz="4400" b="1" dirty="0" err="1">
                <a:solidFill>
                  <a:srgbClr val="FFFF00"/>
                </a:solidFill>
                <a:latin typeface="Angsana New" pitchFamily="18" charset="-34"/>
                <a:cs typeface="JasmineUPC" pitchFamily="18" charset="-34"/>
              </a:rPr>
              <a:t>สถิตย์</a:t>
            </a:r>
            <a:endParaRPr lang="th-TH" sz="4400" b="1" dirty="0">
              <a:solidFill>
                <a:srgbClr val="FFFF00"/>
              </a:solidFill>
              <a:latin typeface="Angsana New" pitchFamily="18" charset="-34"/>
              <a:cs typeface="JasmineUPC" pitchFamily="18" charset="-34"/>
            </a:endParaRPr>
          </a:p>
          <a:p>
            <a:pPr algn="ctr" eaLnBrk="0" hangingPunct="0">
              <a:spcBef>
                <a:spcPct val="20000"/>
              </a:spcBef>
            </a:pPr>
            <a:r>
              <a:rPr lang="th-TH" sz="2900" b="1" dirty="0" smtClean="0">
                <a:solidFill>
                  <a:schemeClr val="bg1"/>
                </a:solidFill>
                <a:latin typeface="Angsana New" pitchFamily="18" charset="-34"/>
                <a:cs typeface="JasmineUPC" pitchFamily="18" charset="-34"/>
              </a:rPr>
              <a:t>ภาควิชา</a:t>
            </a:r>
            <a:r>
              <a:rPr lang="th-TH" sz="2900" b="1" dirty="0">
                <a:solidFill>
                  <a:schemeClr val="bg1"/>
                </a:solidFill>
                <a:latin typeface="Angsana New" pitchFamily="18" charset="-34"/>
                <a:cs typeface="JasmineUPC" pitchFamily="18" charset="-34"/>
              </a:rPr>
              <a:t>วิศวกรรมสิ่งแวดล้อม</a:t>
            </a:r>
          </a:p>
          <a:p>
            <a:pPr algn="ctr" eaLnBrk="0" hangingPunct="0">
              <a:spcBef>
                <a:spcPct val="20000"/>
              </a:spcBef>
            </a:pPr>
            <a:r>
              <a:rPr lang="th-TH" sz="2900" b="1" dirty="0">
                <a:solidFill>
                  <a:schemeClr val="bg1"/>
                </a:solidFill>
                <a:latin typeface="Angsana New" pitchFamily="18" charset="-34"/>
                <a:cs typeface="JasmineUPC" pitchFamily="18" charset="-34"/>
              </a:rPr>
              <a:t>คณะวิศวกรรมศาสตร์ จุฬาลงกรณ์มหาวิทยาลัย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81E5-EEA8-49DE-9A82-3FFDF6A90EE4}" type="slidenum">
              <a:rPr lang="en-US"/>
              <a:pPr/>
              <a:t>10</a:t>
            </a:fld>
            <a:endParaRPr lang="th-TH"/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142875" y="115888"/>
            <a:ext cx="8893175" cy="72072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 anchor="ctr"/>
          <a:lstStyle/>
          <a:p>
            <a:r>
              <a:rPr lang="th-TH" sz="4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รูปแบบการดำเนินงานด้านการจัดการมูลฝอย</a:t>
            </a:r>
            <a:endParaRPr lang="th-TH" sz="3400" b="1" u="sng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59747" name="Rectangle 4"/>
          <p:cNvSpPr>
            <a:spLocks noChangeArrowheads="1"/>
          </p:cNvSpPr>
          <p:nvPr/>
        </p:nvSpPr>
        <p:spPr bwMode="auto">
          <a:xfrm>
            <a:off x="107950" y="908050"/>
            <a:ext cx="8856663" cy="517063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th-TH" sz="4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องค์กรปกครองส่วนท้องถิ่นดำเนินการ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เองทั้งหมด ตัวอย่างเช่น เทศบาลเมืองสุพรรณบุรี</a:t>
            </a:r>
            <a:endParaRPr lang="th-TH" sz="4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marL="533400" indent="-533400">
              <a:spcBef>
                <a:spcPct val="50000"/>
              </a:spcBef>
              <a:buFont typeface="Wingdings" pitchFamily="2" charset="2"/>
              <a:buAutoNum type="arabicParenR"/>
            </a:pPr>
            <a:r>
              <a:rPr lang="th-TH" sz="4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องค์กรปกครองส่วนท้องถิ่นร่วมกับเอกชนดำเนินการ โดย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จากคู่มือ</a:t>
            </a:r>
            <a:r>
              <a:rPr lang="th-TH" sz="4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แนวทางการดำเนินโครงการลงทุนภาครัฐในรูปแบบการร่วมมือระหว่างภาครัฐและเอกชน (</a:t>
            </a:r>
            <a:r>
              <a:rPr lang="en-US" sz="4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Public Private </a:t>
            </a:r>
            <a:r>
              <a:rPr lang="en-US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Partnership, PPP) </a:t>
            </a:r>
            <a:r>
              <a:rPr lang="th-TH" sz="4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พบว่าภาคเอกชนจะมีหน้าที่ความรับผิดชอบในด้านต่างๆ ได้แก่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7" grpId="0" animBg="1"/>
      <p:bldP spid="1597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2BD9-AD26-4171-B706-A7B9B3AF0770}" type="slidenum">
              <a:rPr lang="en-US"/>
              <a:pPr/>
              <a:t>11</a:t>
            </a:fld>
            <a:endParaRPr lang="th-TH"/>
          </a:p>
        </p:txBody>
      </p:sp>
      <p:sp>
        <p:nvSpPr>
          <p:cNvPr id="161794" name="Rectangle 4"/>
          <p:cNvSpPr>
            <a:spLocks noChangeArrowheads="1"/>
          </p:cNvSpPr>
          <p:nvPr/>
        </p:nvSpPr>
        <p:spPr bwMode="auto">
          <a:xfrm>
            <a:off x="468313" y="404813"/>
            <a:ext cx="8135937" cy="5218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th-TH" sz="48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การวางแผนโครงการ</a:t>
            </a:r>
          </a:p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th-TH" sz="48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การจัดหาแหล่งเงินทุน</a:t>
            </a:r>
          </a:p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th-TH" sz="48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การออกแบบก่อสร้าง</a:t>
            </a:r>
          </a:p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th-TH" sz="48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การดำเนินงาน หรือการให้บริการ</a:t>
            </a:r>
          </a:p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th-TH" sz="48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การบำรุงรักษา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6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61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61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61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12</a:t>
            </a:fld>
            <a:endParaRPr lang="th-TH"/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142875" y="115888"/>
            <a:ext cx="8893175" cy="1944687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 anchor="ctr"/>
          <a:lstStyle/>
          <a:p>
            <a:r>
              <a:rPr lang="th-TH" sz="6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วัตถุประสงค์ของการดำเนินโครงการระหว่างภาครัฐกับเอกชน</a:t>
            </a:r>
            <a:endParaRPr lang="th-TH" sz="6600" b="1" u="sng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0825" y="2133600"/>
            <a:ext cx="8569325" cy="47089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en-US" sz="6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6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6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เพื่อเพิ่มศักยภาพในการลงทุนโครงการ</a:t>
            </a:r>
            <a:r>
              <a:rPr lang="th-TH" sz="60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เพราะรัฐไม่ต้องแบกรับภาระการลงทุนหรือภาระหนี้ที่จะเกิดขึ้น จึงทำให้การพัฒนาโครงการของรัฐทำได้รวดเร็วและมีข้อจำกัดลดลง</a:t>
            </a:r>
            <a:endParaRPr lang="th-TH" sz="5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7" grpId="0" animBg="1"/>
      <p:bldP spid="16384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13</a:t>
            </a:fld>
            <a:endParaRPr lang="th-TH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0825" y="188640"/>
            <a:ext cx="8569325" cy="63709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2) เพื่อเพิ่มประสิทธิภาพในการบริหารจัดการ </a:t>
            </a:r>
            <a:r>
              <a:rPr lang="th-TH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เพื่อให้เกิดความคล่องตัวในการดำเนินการ</a:t>
            </a:r>
          </a:p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3) เพื่อถ่ายโอนความเสี่ยงให้กับผู้ที่สามารถจัดการความเสี่ยงนั้นได้ดีกว่า</a:t>
            </a:r>
            <a:r>
              <a:rPr lang="th-TH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 ทั้งความเสี่ยงด้านการดำเนินงาน ความเสี่ยงด้านการก่อสร้าง ความเสี่ยงทางเชิงพาณิชย์ ความเสี่ยงด้านการพัฒนาโครงการ ความเสี่ยงด้านกฎหมาย และความเสี่ยงเชิงการเมือง </a:t>
            </a:r>
            <a:endParaRPr lang="th-TH" sz="4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14</a:t>
            </a:fld>
            <a:endParaRPr lang="th-TH"/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142875" y="115889"/>
            <a:ext cx="8893175" cy="1008856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 anchor="ctr"/>
          <a:lstStyle/>
          <a:p>
            <a:r>
              <a:rPr lang="th-TH" sz="6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รูปแบบความร่วมมือแบบ </a:t>
            </a:r>
            <a:r>
              <a:rPr lang="en-US" sz="6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PPP</a:t>
            </a:r>
            <a:endParaRPr lang="th-TH" sz="6600" b="1" u="sng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1520" y="1268760"/>
            <a:ext cx="8569325" cy="51398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Design (D)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การออกแบบโครงการ</a:t>
            </a:r>
          </a:p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Build (B)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การลงทุนก่อสร้างโครงการ</a:t>
            </a:r>
          </a:p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Finance (F)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การหาแหล่งเงินทุนมาดำเนินโครงการ</a:t>
            </a:r>
          </a:p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Own (O)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การเป็นเจ้าของในช่วงระยะเวลาหนึ่งตามอายุของสัมปทาน</a:t>
            </a:r>
          </a:p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Operate (O)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การเป็นผู้ประกอบการแล้วนำรายได้ส่งรัฐ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163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63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63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7" grpId="0" animBg="1"/>
      <p:bldP spid="16384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15</a:t>
            </a:fld>
            <a:endParaRPr lang="th-TH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1520" y="260648"/>
            <a:ext cx="8569325" cy="649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Maintain (M)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การเป็นผู้บำรุงรักษาโครงการ</a:t>
            </a:r>
          </a:p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Transfer (T)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การโอนกรรมสิทธิ์คืนแก่รัฐเมื่อสิ้นสัญญาสัมปทาน </a:t>
            </a:r>
          </a:p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Lease (L)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การที่รัฐจ่ายค่าเช่าทรัพย์สินและค่าจ้างให้แก่เอกชนคู่สัญญา</a:t>
            </a:r>
          </a:p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Gross Cost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การที่รัฐรับความเสี่ยงด้านจำนวนผู้ใช้บริการเอง</a:t>
            </a:r>
          </a:p>
          <a:p>
            <a:pPr marL="355600" indent="-355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Net Cost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คือ การที่เอกชนเก็บเงินค่าบริการเองโดยแบ่งรายได้ให้รัฐ</a:t>
            </a:r>
            <a:endParaRPr lang="th-TH" sz="4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63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63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63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16</a:t>
            </a:fld>
            <a:endParaRPr lang="th-TH"/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142875" y="115889"/>
            <a:ext cx="8893175" cy="1008856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 anchor="ctr"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ลักษณะการ</a:t>
            </a:r>
            <a:r>
              <a:rPr lang="th-TH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ดำเนินโครงการระหว่างภาครัฐกับเอกชน</a:t>
            </a:r>
            <a:endParaRPr lang="th-TH" sz="4800" b="1" u="sng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1520" y="1340768"/>
            <a:ext cx="8569325" cy="55091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en-US" sz="4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4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การถ่ายโอนงานบางส่วนให้แก่บริษัทเอกชนในรูปแบบของการว่าจ้าง (</a:t>
            </a:r>
            <a:r>
              <a:rPr lang="en-US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Subcontract) </a:t>
            </a:r>
            <a:r>
              <a:rPr lang="th-TH" sz="4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ภาคเอกชนมีขอบเขตความรับผิดชอบจำกัดเพียงแต่ให้บริการตามที่ภาครัฐกำหนด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เช่น การว่าจ้างเอกชนทำการเก็บขนขยะมูลฝอยแล้วนำไปทิ้งยังสถานที่กำจัดของเทศบาล ตัวอย่างท้องถิ่นที่ดำเนินการ เช่น </a:t>
            </a:r>
            <a:r>
              <a:rPr lang="th-TH" sz="4400" b="1" dirty="0" err="1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อบต.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ศาลา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ด่าน อำเภอเกาะลันตา จังหวัดกระบี่ หรือ กทม.จ้างเอกชนขนขยะออกไปกำจัดนอกเขตกทม. </a:t>
            </a:r>
            <a:endParaRPr lang="en-US" sz="4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7" grpId="0" animBg="1"/>
      <p:bldP spid="16384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17</a:t>
            </a:fld>
            <a:endParaRPr lang="th-TH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0825" y="116632"/>
            <a:ext cx="8569325" cy="56323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40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การทำสัญญาจ้างบริหารกับบริษัทเอกชน (</a:t>
            </a:r>
            <a:r>
              <a:rPr lang="en-US" sz="40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Management Contract)</a:t>
            </a:r>
            <a:r>
              <a:rPr lang="th-TH" sz="40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โดยมีค่าจ้างเป็นอัตราคงที่ส่วนหนึ่ง โดยอีกส่วนหนึ่งเป็นค่าตอบแทนที่แปรผันกับผลการดำเนินการเพื่อสร้างแรงจูงใจให้บริการอย่างมีประสิทธิภาพ สัญญาจ้างบริหารส่วนมากจะมีระยะเวลากำหนด เช่น โครงการศูนย์การประชุมแห่งชาติสิริกิติ์ (พ.ศ. 2532) โดยภาครัฐได้ลงทุนก่อสร้างโครงการบนที่ดินราชพัสดุบริเวณโรงงานยาสูบ และกระทรวงการคลังได้ว่าจ้างเอกชนเพื่อบริหารจัดการโครงการฯ ในรูปแบบสัญญาว่าจ้างบริหารงาน</a:t>
            </a:r>
            <a:endParaRPr lang="en-US" sz="4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18</a:t>
            </a:fld>
            <a:endParaRPr lang="th-TH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0825" y="116632"/>
            <a:ext cx="8569325" cy="67402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3) </a:t>
            </a:r>
            <a:r>
              <a:rPr lang="th-TH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การให้เอกชนเข้ามาแข่งขันในสัญญาเช่า (</a:t>
            </a:r>
            <a:r>
              <a:rPr lang="en-US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Lease Contract)</a:t>
            </a:r>
            <a:r>
              <a:rPr lang="th-TH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ทางเลือกนี้ทำให้รัฐสามารถถอนตัวจากการให้บริการได้โดยสมบูรณ์ มีสถานภาพเป็นเพียงเจ้าของและผู้ให้เช่า เอกชนจะเป็นผู้รับความเสี่ยงในการดำเนินการเพียงผู้เดียวแต่ถ้าสามารถบริหารงานได้ผลตอบแทนมากกว่าที่ประมาณการไว้ ก็จะได้กำไรจากส่วนต่าง</a:t>
            </a: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นั้น เช่น การเข้าไปดำเนินการของโรงงานคัดแยกและผลิตปุ๋ยของเทศบาลตำบลเวียงฝาง</a:t>
            </a:r>
            <a:endParaRPr lang="en-US" sz="48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19</a:t>
            </a:fld>
            <a:endParaRPr lang="th-TH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0825" y="116632"/>
            <a:ext cx="8569325" cy="600163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4) </a:t>
            </a:r>
            <a:r>
              <a:rPr lang="th-TH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การเปิดให้ภาคเอกชนเข้ามาลงทุนและให้บริการโครงสร้างพื้นฐานภายใต้ระบบสัมปทาน (</a:t>
            </a:r>
            <a:r>
              <a:rPr lang="en-US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Concession </a:t>
            </a:r>
            <a:r>
              <a:rPr lang="th-TH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หรือ </a:t>
            </a:r>
            <a:r>
              <a:rPr lang="en-US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Franchise)</a:t>
            </a:r>
            <a:r>
              <a:rPr lang="th-TH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รณีนี้บริษัทเอกชนจะเป็นผู้ลงทุนในการวางโครงสร้างพื้นฐานและได้รับสิทธิในการใช้โครงสร้างที่ตนได้ลงทุนจนกระทั่งหมดอายุสัมปทาน เมื่อหมดอายุสัญญาแล้ว โครงสร้างพื้นฐานดังกล่าวจะตกเป็นของรัฐ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0FC2-8D57-4E66-BCAB-16FFFD8CE5EE}" type="slidenum">
              <a:rPr lang="en-US"/>
              <a:pPr/>
              <a:t>2</a:t>
            </a:fld>
            <a:endParaRPr lang="th-TH"/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215837" y="1235663"/>
            <a:ext cx="8856663" cy="40626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h-TH" sz="5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พระราชบัญญัติการสาธารณสุข พ.ศ.2535  (หมวด 3 การกำจัดสิ่งปฏิกูลและมูลฝอย)</a:t>
            </a:r>
          </a:p>
          <a:p>
            <a:pPr>
              <a:buFont typeface="Wingdings" pitchFamily="2" charset="2"/>
              <a:buNone/>
            </a:pPr>
            <a:r>
              <a:rPr lang="th-TH" sz="5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4800" b="1" u="sng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มาตรา 18</a:t>
            </a:r>
            <a:r>
              <a:rPr lang="th-TH" sz="48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 การกำจัดสิ่งปฏิกูลและมูลฝอยในเขตราชการส่วนท้องถิ่นใดให้เป็นอำนาจหน้าที่ของราชการส่วนท้องถิ่นนั้น </a:t>
            </a:r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142875" y="0"/>
            <a:ext cx="8893175" cy="1070643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 anchor="ctr"/>
          <a:lstStyle/>
          <a:p>
            <a:r>
              <a:rPr lang="th-TH" sz="6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บทบาทและหน้าที่ของท้องถิ่น</a:t>
            </a:r>
            <a:endParaRPr lang="th-TH" sz="4800" b="1" u="sng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  <p:bldP spid="38707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20</a:t>
            </a:fld>
            <a:endParaRPr lang="th-TH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250825" y="116632"/>
            <a:ext cx="8569325" cy="61862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None/>
            </a:pP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เช่น โครงการทางยกระดับอุตราภิมุข (โครงการดอนเมือง</a:t>
            </a:r>
            <a:r>
              <a:rPr lang="th-TH" sz="4400" b="1" dirty="0" err="1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โทลเวย์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) (พ.ศ. 2532) โดยกระทรวงคมนาคม (กรมทางหลวง) ได้ให้เอกชนดำเนินการทางยกระดับเก็บค่าผ่านทางบนถนนวิภาวดี จากบริเวณแยกดินแดงถึงท่าอากาศยานดอนเมือง ในรูปแบบ </a:t>
            </a:r>
            <a:r>
              <a:rPr lang="en-US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Build Transfer Operate (BTO) 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ระยะเวลาสัมปทาน 25 ปี โดยมีมูลค่าโครงการประมาณ 12,000 ล้าน</a:t>
            </a:r>
            <a:r>
              <a:rPr lang="th-TH" sz="4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บาท หรือเตาเผาขยะของกทม ขนาด 300 ตัน/วันที่โรงงานกำจัดขยะหนองแขม</a:t>
            </a:r>
            <a:endParaRPr lang="th-TH" sz="4400" b="1" dirty="0" smtClean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06598-32DC-4EAA-AD89-22A521A291EA}" type="slidenum">
              <a:rPr lang="en-US"/>
              <a:pPr/>
              <a:t>21</a:t>
            </a:fld>
            <a:endParaRPr lang="th-TH"/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142875" y="115888"/>
            <a:ext cx="8893175" cy="1944687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 anchor="ctr"/>
          <a:lstStyle/>
          <a:p>
            <a:r>
              <a:rPr lang="th-TH" sz="6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รูปแบบการ</a:t>
            </a:r>
            <a:r>
              <a:rPr lang="th-TH" sz="6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ดำเนินโครงการระหว่างภาครัฐกับเอกชน</a:t>
            </a:r>
            <a:endParaRPr lang="th-TH" sz="6600" b="1" u="sng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9512" y="2348880"/>
            <a:ext cx="8569325" cy="42473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Design-Build </a:t>
            </a:r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DB</a:t>
            </a:r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5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เป็นรูปแบบที่ภาครัฐจ้างเหมาแบบเบ็ดเสร็จ (</a:t>
            </a:r>
            <a:r>
              <a:rPr lang="en-US" sz="5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Turn-key) </a:t>
            </a:r>
            <a:r>
              <a:rPr lang="th-TH" sz="5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ให้เอกชนดำเนินการออกแบบ และดำเนินการก่อสร้างโครงการ โดยภาครัฐจะเป็นเจ้าของสินทรัพย์และเป็นผู้ดำเนินโครงการ</a:t>
            </a:r>
            <a:endParaRPr lang="th-TH" sz="5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7" grpId="0" animBg="1"/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C377-CA5E-40DB-B985-4C286C0A915E}" type="slidenum">
              <a:rPr lang="en-US"/>
              <a:pPr/>
              <a:t>22</a:t>
            </a:fld>
            <a:endParaRPr lang="th-TH"/>
          </a:p>
        </p:txBody>
      </p:sp>
      <p:sp>
        <p:nvSpPr>
          <p:cNvPr id="165891" name="Rectangle 4"/>
          <p:cNvSpPr>
            <a:spLocks noChangeArrowheads="1"/>
          </p:cNvSpPr>
          <p:nvPr/>
        </p:nvSpPr>
        <p:spPr bwMode="auto">
          <a:xfrm>
            <a:off x="1" y="188913"/>
            <a:ext cx="8820150" cy="66017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Design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Build-Maintain 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DBM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)</a:t>
            </a:r>
            <a:r>
              <a:rPr lang="th-TH" sz="48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8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เป็นรูปแบบที่ภาครัฐจ้างเอกชนในการออกแบบและก่อสร้าง รวมทั้งการบำรุงรักษาโครงการ โดยภาครัฐเป็นผู้ดำเนินการภายหลังจากที่ก่อสร้างแล้วเสร็จ</a:t>
            </a:r>
          </a:p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Design-Build-Operate (DBO) </a:t>
            </a:r>
            <a:r>
              <a:rPr lang="th-TH" sz="48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เป็นรูปแบบที่ภาครัฐจ้างเอกชนออกแบบ ก่อสร้างและจ้างเอกชนรายนั้นดำเนินการให้บริการโครงการนั้นๆ ด้วย โดยภาครัฐยังเป็นเจ้าของสินทรัพย์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3D2B-DED9-41D9-AC5F-8578B5591968}" type="slidenum">
              <a:rPr lang="en-US"/>
              <a:pPr/>
              <a:t>23</a:t>
            </a:fld>
            <a:endParaRPr lang="th-TH"/>
          </a:p>
        </p:txBody>
      </p:sp>
      <p:sp>
        <p:nvSpPr>
          <p:cNvPr id="167938" name="Rectangle 4"/>
          <p:cNvSpPr>
            <a:spLocks noChangeArrowheads="1"/>
          </p:cNvSpPr>
          <p:nvPr/>
        </p:nvSpPr>
        <p:spPr bwMode="auto">
          <a:xfrm>
            <a:off x="250825" y="161344"/>
            <a:ext cx="8569325" cy="5909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buFont typeface="Wingdings" pitchFamily="2" charset="2"/>
              <a:buChar char="Ø"/>
            </a:pP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Design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Build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Operate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Maintain 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DBOM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5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เป็นรูปแบบที่รวมหน้าที่ความรับผิดชอบของภาคเอกชนในการจัดซื้อจัดจ้างแบบ </a:t>
            </a:r>
            <a:r>
              <a:rPr lang="en-US" sz="5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DB </a:t>
            </a:r>
            <a:r>
              <a:rPr lang="th-TH" sz="5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กับการดำเนินการ และการบำรุงรักษาในระยะเวลาที่กำหนด เมื่อสิ้นสุดระยะเวลาสัญญาแล้ว ภาครัฐจะเป็นผู้ดำเนินการ</a:t>
            </a:r>
            <a:r>
              <a:rPr lang="th-TH" sz="5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โครงการ</a:t>
            </a:r>
            <a:endParaRPr lang="th-TH" sz="5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3D2B-DED9-41D9-AC5F-8578B5591968}" type="slidenum">
              <a:rPr lang="en-US"/>
              <a:pPr/>
              <a:t>24</a:t>
            </a:fld>
            <a:endParaRPr lang="th-TH"/>
          </a:p>
        </p:txBody>
      </p:sp>
      <p:sp>
        <p:nvSpPr>
          <p:cNvPr id="167938" name="Rectangle 4"/>
          <p:cNvSpPr>
            <a:spLocks noChangeArrowheads="1"/>
          </p:cNvSpPr>
          <p:nvPr/>
        </p:nvSpPr>
        <p:spPr bwMode="auto">
          <a:xfrm>
            <a:off x="250825" y="161344"/>
            <a:ext cx="8569325" cy="5909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buFont typeface="Wingdings" pitchFamily="2" charset="2"/>
              <a:buChar char="Ø"/>
            </a:pP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Design-Build-Finance-Operate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/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Maintain 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DBFO, DBFM 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หรือ 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DBFO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/</a:t>
            </a:r>
            <a:r>
              <a:rPr lang="en-US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M</a:t>
            </a:r>
            <a:r>
              <a:rPr lang="th-TH" sz="54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5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ภาคเอกชนมีหน้าที่ออกแบบ ก่อสร้าง จัดหาแหล่งเงินทุน และดำเนินการให้บริการ ซึ่งอาจรวมถึงการบำรุงรักษา</a:t>
            </a:r>
            <a:r>
              <a:rPr lang="th-TH" sz="5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ด้วย เช่น </a:t>
            </a:r>
            <a:r>
              <a:rPr lang="th-TH" sz="5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โครงการก่อสร้าง</a:t>
            </a:r>
            <a:r>
              <a:rPr lang="th-TH" sz="5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ทางหลวงพิเศษระหว่าง</a:t>
            </a:r>
            <a:r>
              <a:rPr lang="th-TH" sz="5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เมือง (..............................)</a:t>
            </a:r>
            <a:endParaRPr lang="th-TH" sz="5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A4EC-FAA9-41BC-91E3-24D6C7B221F0}" type="slidenum">
              <a:rPr lang="en-US"/>
              <a:pPr/>
              <a:t>25</a:t>
            </a:fld>
            <a:endParaRPr lang="th-TH"/>
          </a:p>
        </p:txBody>
      </p:sp>
      <p:sp>
        <p:nvSpPr>
          <p:cNvPr id="172034" name="Rectangle 4"/>
          <p:cNvSpPr>
            <a:spLocks noChangeArrowheads="1"/>
          </p:cNvSpPr>
          <p:nvPr/>
        </p:nvSpPr>
        <p:spPr bwMode="auto">
          <a:xfrm>
            <a:off x="179388" y="260350"/>
            <a:ext cx="8569325" cy="65094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Build-Transfer-Operate </a:t>
            </a:r>
            <a:r>
              <a:rPr lang="th-TH" sz="48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เป็นรูปแบบสัมปทาน ที่ความเป็นเจ้าของจะถูกโอนเป็นของรัฐเมื่อก่อสร้างแล้วเสร็จ โดยผู้รับสัมปทานจะได้รับสิทธิในการดำเนินงานตามช่วงเวลาที่</a:t>
            </a: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กำหนด</a:t>
            </a:r>
          </a:p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Build-Operate-Transfer </a:t>
            </a:r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BOT</a:t>
            </a:r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ผู้รับสัมปทานจะถือกรรมสิทธิ์ในสินทรัพย์ตลอดระยะเวลาที่ให้บริการไปจนกระทั่งสิ้นสุดระยะเวลาสัมปทา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0D2A3-1505-4EE1-A5DC-1B23F96FEFE3}" type="slidenum">
              <a:rPr lang="en-US"/>
              <a:pPr/>
              <a:t>26</a:t>
            </a:fld>
            <a:endParaRPr lang="th-TH"/>
          </a:p>
        </p:txBody>
      </p:sp>
      <p:sp>
        <p:nvSpPr>
          <p:cNvPr id="169987" name="Rectangle 4"/>
          <p:cNvSpPr>
            <a:spLocks noChangeArrowheads="1"/>
          </p:cNvSpPr>
          <p:nvPr/>
        </p:nvSpPr>
        <p:spPr bwMode="auto">
          <a:xfrm>
            <a:off x="179388" y="260350"/>
            <a:ext cx="8569325" cy="5909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Build</a:t>
            </a:r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Own</a:t>
            </a:r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Operate</a:t>
            </a:r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-</a:t>
            </a: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Transfer </a:t>
            </a:r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BOOT</a:t>
            </a:r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54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ภาครัฐ</a:t>
            </a:r>
            <a:r>
              <a:rPr lang="th-TH" sz="5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ให้สิทธิภาคเอกชนในการจัดหาแหล่งเงินทุนออกแบบ ก่อสร้าง และดำเนินการให้บริการในช่วงระยะเวลาที่กำหนด โดยความเป็นเจ้าของสินทรัพย์จะโอนกลับไปสู่ภาครัฐเมื่อสิ้นสุดระยะเวลาที่กำหนด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FA92-937D-4499-A90B-06C378DD67D4}" type="slidenum">
              <a:rPr lang="en-US"/>
              <a:pPr/>
              <a:t>27</a:t>
            </a:fld>
            <a:endParaRPr lang="th-TH"/>
          </a:p>
        </p:txBody>
      </p:sp>
      <p:sp>
        <p:nvSpPr>
          <p:cNvPr id="174082" name="Rectangle 4"/>
          <p:cNvSpPr>
            <a:spLocks noChangeArrowheads="1"/>
          </p:cNvSpPr>
          <p:nvPr/>
        </p:nvSpPr>
        <p:spPr bwMode="auto">
          <a:xfrm>
            <a:off x="179388" y="260350"/>
            <a:ext cx="8569325" cy="52629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8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Build-Own-Operate </a:t>
            </a:r>
            <a:r>
              <a:rPr lang="th-TH" sz="48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48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BOO</a:t>
            </a:r>
            <a:r>
              <a:rPr lang="th-TH" sz="4800" b="1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ผู้รับ</a:t>
            </a:r>
            <a:r>
              <a:rPr lang="th-TH" sz="48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สัมปทานมีหน้าที่ในการจัดหาแหล่งเงินทุน ออกแบบ ก่อสร้าง ดำเนินการ </a:t>
            </a: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โดย</a:t>
            </a:r>
            <a:r>
              <a:rPr lang="th-TH" sz="48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มีความเป็นเจ้าของสินทรัพย์ และดำเนินการให้บริการภายหลังจากการก่อสร้างแล้วเสร็จและไม่มีข้อกำหนดในการโอนย้ายสินทรัพย์กลับเป็นของภาครัฐภายหลังสิ้นสุดสัญญ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FB0A-9342-43E4-9A38-42E898474B74}" type="slidenum">
              <a:rPr lang="en-US"/>
              <a:pPr/>
              <a:t>28</a:t>
            </a:fld>
            <a:endParaRPr lang="th-TH"/>
          </a:p>
        </p:txBody>
      </p:sp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107950" y="115888"/>
            <a:ext cx="7993063" cy="720725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800" b="1" dirty="0">
                <a:latin typeface="Angsana New" pitchFamily="18" charset="-34"/>
                <a:cs typeface="Angsana New" pitchFamily="18" charset="-34"/>
              </a:rPr>
              <a:t>สรุปรายละเอียดแต่ละรูปแบบ</a:t>
            </a:r>
          </a:p>
        </p:txBody>
      </p:sp>
      <p:graphicFrame>
        <p:nvGraphicFramePr>
          <p:cNvPr id="176131" name="Group 3"/>
          <p:cNvGraphicFramePr>
            <a:graphicFrameLocks noGrp="1"/>
          </p:cNvGraphicFramePr>
          <p:nvPr/>
        </p:nvGraphicFramePr>
        <p:xfrm>
          <a:off x="107950" y="981075"/>
          <a:ext cx="8712200" cy="5089208"/>
        </p:xfrm>
        <a:graphic>
          <a:graphicData uri="http://schemas.openxmlformats.org/drawingml/2006/table">
            <a:tbl>
              <a:tblPr/>
              <a:tblGrid>
                <a:gridCol w="2808288"/>
                <a:gridCol w="1439862"/>
                <a:gridCol w="1512888"/>
                <a:gridCol w="1655762"/>
                <a:gridCol w="1295400"/>
              </a:tblGrid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รูปแบบ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เจ้าของทรัพย์สิน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การบำรุง รักษา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การบริหารดำเนินการ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การลงทุน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Design-Build 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Design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Build-Maintain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Design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Build-Operate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Design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Build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Operate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Maintain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Design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Build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Finance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Operate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Maintain 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11B0-9F16-4247-A97B-37325A09F175}" type="slidenum">
              <a:rPr lang="en-US"/>
              <a:pPr/>
              <a:t>29</a:t>
            </a:fld>
            <a:endParaRPr lang="th-TH"/>
          </a:p>
        </p:txBody>
      </p:sp>
      <p:graphicFrame>
        <p:nvGraphicFramePr>
          <p:cNvPr id="79034" name="Group 186"/>
          <p:cNvGraphicFramePr>
            <a:graphicFrameLocks noGrp="1"/>
          </p:cNvGraphicFramePr>
          <p:nvPr/>
        </p:nvGraphicFramePr>
        <p:xfrm>
          <a:off x="252413" y="333375"/>
          <a:ext cx="8712200" cy="5187950"/>
        </p:xfrm>
        <a:graphic>
          <a:graphicData uri="http://schemas.openxmlformats.org/drawingml/2006/table">
            <a:tbl>
              <a:tblPr/>
              <a:tblGrid>
                <a:gridCol w="4103687"/>
                <a:gridCol w="1439863"/>
                <a:gridCol w="1871662"/>
                <a:gridCol w="1296988"/>
              </a:tblGrid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รูปแบบ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เจ้าของทรัพย์สิน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การบริหารดำเนินการ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การลงทุน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Build</a:t>
                      </a: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Transfer</a:t>
                      </a: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Operate</a:t>
                      </a:r>
                      <a:endParaRPr kumimoji="0" lang="th-TH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รัฐและเอกชน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Build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Operate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Transfer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เอกชนและรัฐ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Build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Own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Operate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Transfer 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เอกชนและรัฐ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Build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Own</a:t>
                      </a: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-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Operate </a:t>
                      </a:r>
                      <a:endParaRPr kumimoji="0" lang="th-TH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เอกชน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0FC2-8D57-4E66-BCAB-16FFFD8CE5EE}" type="slidenum">
              <a:rPr lang="en-US"/>
              <a:pPr/>
              <a:t>3</a:t>
            </a:fld>
            <a:endParaRPr lang="th-TH"/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107950" y="746125"/>
            <a:ext cx="8856663" cy="50783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h-TH" sz="5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ในกรณีที่มีเหตุอันสมควร ราชการส่วนท้องถิ่นอาจมอบให้บุคคลใดดำเนินการตามวรรคหนึ่งแทนภายใต้การควบคุมดูแลของราชการส่วนท้องถิ่นหรืออาจอนุญาตให้บุคคลใดเป็นผู้ดำเนินการกำจัดสิ่งปฏิกูลหรือมูลฝอยตามมาตรา 19 ก็ได้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FA92-937D-4499-A90B-06C378DD67D4}" type="slidenum">
              <a:rPr lang="en-US"/>
              <a:pPr/>
              <a:t>30</a:t>
            </a:fld>
            <a:endParaRPr lang="th-TH"/>
          </a:p>
        </p:txBody>
      </p:sp>
      <p:sp>
        <p:nvSpPr>
          <p:cNvPr id="174082" name="Rectangle 4"/>
          <p:cNvSpPr>
            <a:spLocks noChangeArrowheads="1"/>
          </p:cNvSpPr>
          <p:nvPr/>
        </p:nvSpPr>
        <p:spPr bwMode="auto">
          <a:xfrm>
            <a:off x="179388" y="260350"/>
            <a:ext cx="8569325" cy="62478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โดยกรณีของการจัดการขยะมูลฝอย กรณีที่มีเอกชนเข้าร่วม จะมีลักษณะดังนี้</a:t>
            </a:r>
          </a:p>
          <a:p>
            <a:pPr marL="533400" indent="-533400">
              <a:buFont typeface="Arial" pitchFamily="34" charset="0"/>
              <a:buChar char="•"/>
            </a:pPr>
            <a:r>
              <a:rPr lang="th-TH" sz="40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การเก็บขน </a:t>
            </a:r>
            <a:r>
              <a:rPr lang="en-US" sz="40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จะ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มีการถ่ายโอนงานบางส่วนให้แก่บริษัทเอกชนในรูปแบบของการว่าจ้าง (</a:t>
            </a:r>
            <a:r>
              <a:rPr lang="en-US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Subcontract) 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เช่น การว่าจ้างเอกชนเก็บขนของโดยพนักงานและอุปกรณ์ทั้งหมดจะเป็นของเอกชน เช่น </a:t>
            </a:r>
            <a:r>
              <a:rPr lang="th-TH" sz="4000" b="1" dirty="0" err="1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อบต.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เกาะลันตา จังหวัดกระบี่ </a:t>
            </a:r>
            <a:endParaRPr lang="th-TH" sz="4000" b="1" dirty="0" smtClean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 marL="533400" indent="-533400">
              <a:buFont typeface="Arial" pitchFamily="34" charset="0"/>
              <a:buChar char="•"/>
            </a:pPr>
            <a:r>
              <a:rPr lang="th-TH" sz="40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การขนถ่าย/ขนส่งไปกำจัด </a:t>
            </a:r>
            <a:r>
              <a:rPr lang="en-US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: 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กทม.จ้างเอกชนขนส่งขยะไปกำจัดนอกเขตกทม. โดยการตกลงราคาค่าเก็บขนและกำจัดต่อตันและจำนวนทั้งหมดที่ต้องเก็บขนในช่วงเวลาหนึ่ง</a:t>
            </a:r>
            <a:endParaRPr lang="th-TH" sz="4000" b="1" dirty="0" smtClean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74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74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FA92-937D-4499-A90B-06C378DD67D4}" type="slidenum">
              <a:rPr lang="en-US"/>
              <a:pPr/>
              <a:t>31</a:t>
            </a:fld>
            <a:endParaRPr lang="th-TH"/>
          </a:p>
        </p:txBody>
      </p:sp>
      <p:sp>
        <p:nvSpPr>
          <p:cNvPr id="174082" name="Rectangle 4"/>
          <p:cNvSpPr>
            <a:spLocks noChangeArrowheads="1"/>
          </p:cNvSpPr>
          <p:nvPr/>
        </p:nvSpPr>
        <p:spPr bwMode="auto">
          <a:xfrm>
            <a:off x="179388" y="260350"/>
            <a:ext cx="8569325" cy="56323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buFont typeface="Arial" pitchFamily="34" charset="0"/>
              <a:buChar char="•"/>
            </a:pPr>
            <a:r>
              <a:rPr lang="th-TH" sz="40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การกำจัด 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จะมีลักษณะสัญญาสัมปทาน โดย</a:t>
            </a:r>
          </a:p>
          <a:p>
            <a:pPr marL="895350" indent="-438150">
              <a:buFont typeface="Wingdings" pitchFamily="2" charset="2"/>
              <a:buChar char="§"/>
            </a:pP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ภาคเอกชนเป็นผู้ดำเนินโครงการ โดยอาจมีการจ่ายส่วนแบ่งรายได้ให้ภาครัฐ หรือในบางกรณีภาครัฐจ่ายเงินค่าบริการให้กับเอกชน</a:t>
            </a:r>
          </a:p>
          <a:p>
            <a:pPr marL="895350" indent="-438150">
              <a:buFont typeface="Wingdings" pitchFamily="2" charset="2"/>
              <a:buChar char="§"/>
            </a:pP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การจัดสรรความเสี่ยงระหว่างภาครัฐและเอกชน อาจตกอยู่ที่ภาคเอกชนเป็นส่วนมาก</a:t>
            </a:r>
          </a:p>
          <a:p>
            <a:pPr marL="895350" indent="-438150">
              <a:buFont typeface="Wingdings" pitchFamily="2" charset="2"/>
              <a:buChar char="§"/>
            </a:pP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การตั้งราคา ภาคเอกชนอาจเป็นผู้กำหนดราคา โดยได้รับความเห็นชอบจากหน่วยงานของรัฐ หรือเป็นการตกลงร่วมกัน ในบางโครงการภาครัฐอาจเป็นผู้กำหนดราคา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74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74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74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D1F7-4CA6-486A-9E84-BCABDE9562D7}" type="slidenum">
              <a:rPr lang="en-US"/>
              <a:pPr/>
              <a:t>32</a:t>
            </a:fld>
            <a:endParaRPr lang="th-TH"/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142875" y="115888"/>
            <a:ext cx="8893175" cy="865187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 anchor="ctr"/>
          <a:lstStyle/>
          <a:p>
            <a:r>
              <a:rPr lang="th-TH" sz="5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  <a:cs typeface="Angsana New" pitchFamily="18" charset="-34"/>
              </a:rPr>
              <a:t>รูปแบบการบริหารจัดการที่เหมาะสม</a:t>
            </a:r>
            <a:endParaRPr lang="th-TH" sz="4200" b="1" u="sng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0899" name="Rectangle 4"/>
          <p:cNvSpPr>
            <a:spLocks noChangeArrowheads="1"/>
          </p:cNvSpPr>
          <p:nvPr/>
        </p:nvSpPr>
        <p:spPr bwMode="auto">
          <a:xfrm>
            <a:off x="179388" y="1268413"/>
            <a:ext cx="8856662" cy="50167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marL="533400" indent="-533400">
              <a:buFont typeface="Wingdings" pitchFamily="2" charset="2"/>
              <a:buNone/>
            </a:pPr>
            <a:r>
              <a:rPr lang="th-TH" sz="4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รูปแบบการบริหารจัดการมูลฝอยที่เหมาะสมขึ้นอยู่กับ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th-TH" sz="4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ลักษณะปัญหาขององค์กร เช่น สถานที่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กำจัดมูล</a:t>
            </a:r>
            <a:r>
              <a:rPr lang="th-TH" sz="4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ฝอย การต่อต้านของประชาชน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th-TH" sz="4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ความพร้อมขององค์กรด้านบุคลากร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th-TH" sz="4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ผลตอบแทนที่องค์กรจะได้รับ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th-TH" sz="4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นโยบายขององค์กรปกครองส่วนท้องถิ่นในการดำเนินการ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th-TH" sz="4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ความพร้อมของระบบการเงินของ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ท้องถิ่น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การมีส่วนร่วมตัดสินใจของประชาชนในท้องถิ่น</a:t>
            </a:r>
            <a:endParaRPr lang="th-TH" sz="40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7" grpId="0" animBg="1"/>
      <p:bldP spid="8089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E8492-CBD3-4307-8C61-E5A3248D46ED}" type="slidenum">
              <a:rPr lang="en-US"/>
              <a:pPr/>
              <a:t>33</a:t>
            </a:fld>
            <a:endParaRPr lang="th-TH"/>
          </a:p>
        </p:txBody>
      </p:sp>
      <p:sp>
        <p:nvSpPr>
          <p:cNvPr id="3" name="Text Placeholder 1"/>
          <p:cNvSpPr>
            <a:spLocks/>
          </p:cNvSpPr>
          <p:nvPr/>
        </p:nvSpPr>
        <p:spPr bwMode="auto">
          <a:xfrm>
            <a:off x="468313" y="2708275"/>
            <a:ext cx="43576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  <a:buFont typeface="Wingdings" pitchFamily="2" charset="2"/>
              <a:buNone/>
            </a:pPr>
            <a:r>
              <a:rPr lang="th-TH" sz="6600" b="1" dirty="0">
                <a:solidFill>
                  <a:schemeClr val="bg1"/>
                </a:solidFill>
                <a:latin typeface="Angsana New" pitchFamily="18" charset="-34"/>
                <a:cs typeface="AngsanaUPC" pitchFamily="18" charset="-34"/>
              </a:rPr>
              <a:t>ขอขอบคุณครับ</a:t>
            </a:r>
          </a:p>
        </p:txBody>
      </p:sp>
      <p:pic>
        <p:nvPicPr>
          <p:cNvPr id="224261" name="Picture 5" descr="sawadde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CF8"/>
              </a:clrFrom>
              <a:clrTo>
                <a:srgbClr val="FDFC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404813"/>
            <a:ext cx="3589338" cy="6094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80-2301-41B4-B1E7-FEE4B0DEBC25}" type="slidenum">
              <a:rPr lang="en-US"/>
              <a:pPr/>
              <a:t>4</a:t>
            </a:fld>
            <a:endParaRPr lang="th-TH"/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107950" y="476250"/>
            <a:ext cx="8856663" cy="42473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h-TH" sz="5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มาตรา  19 ห้ามมิให้ผู้ใดดำเนินกิจการรับทำการเก็บ ขน หรือกำจัดสิ่งปฏิกูล หรือมูลฝอย โดยทำเป็นธุรกิจหรือโดยได้รับประโยชน์ตอบแทนด้วยการคิดค่าบริการ เว้นแต่จะได้รับใบอนุญาตจากเจ้าพนักงานท้องถิ่น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80-2301-41B4-B1E7-FEE4B0DEBC25}" type="slidenum">
              <a:rPr lang="en-US"/>
              <a:pPr/>
              <a:t>5</a:t>
            </a:fld>
            <a:endParaRPr lang="th-TH"/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107950" y="116632"/>
            <a:ext cx="8856663" cy="56323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h-TH" sz="4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มาตรา  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20 เพื่อประโยชน์ในการรักษาความสะอาดและการจัดระเบียบในการเก็บ ขน และกำจัดสิ่งปฏิกูลหรือมูลฝอย ให้ราชการส่วนท้องถิ่นมีอำนาจออกข้อกำหนดของท้องถิ่นดังต่อไปนี้</a:t>
            </a:r>
          </a:p>
          <a:p>
            <a:pPr>
              <a:buFont typeface="Wingdings" pitchFamily="2" charset="2"/>
              <a:buNone/>
            </a:pP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(1) ห้ามการถ่าย เท ทิ้ง หรือทำให้มีขึ้นในที่หรือทางสาธารณะซึ่งสิ่งปฏิกูล หรือมูลฝอย นอกจากในที่ที่ราชการส่วนท้องถิ่นจัดไว้ให้</a:t>
            </a:r>
          </a:p>
          <a:p>
            <a:pPr>
              <a:buFont typeface="Wingdings" pitchFamily="2" charset="2"/>
              <a:buNone/>
            </a:pP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(2) กำหนดให้มีที่รองรับสิ่งปฏิกูลหรือมูลฝอยตามที่หรือทางสาธารณะและสถานที่เอกชน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80-2301-41B4-B1E7-FEE4B0DEBC25}" type="slidenum">
              <a:rPr lang="en-US"/>
              <a:pPr/>
              <a:t>6</a:t>
            </a:fld>
            <a:endParaRPr lang="th-TH"/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107950" y="-27384"/>
            <a:ext cx="8856663" cy="68634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(3) กำหนดวิธีการเก็บ ขน และกำจัดสิ่งปฏิกูลหรือมูลฝอยหรือให้เจ้าของหรือผู้ครอบครองอาคารหรือสถานที่ใด ๆ ปฏิบัติให้ถูกต้องด้วยสุขลักษณะตามสภาพหรือลักษณะการใช้อาคารหรือสถานที่นั้น ๆ</a:t>
            </a:r>
          </a:p>
          <a:p>
            <a:pPr>
              <a:buFont typeface="Wingdings" pitchFamily="2" charset="2"/>
              <a:buNone/>
            </a:pP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(4) กำหนดอัตราค่าธรรมเนียมในการให้บริการของราชการส่วนท้องถิ่น หรือบุคคลอื่นที่ราชการส่วนท้องถิ่นมอบให้ดำเนินการแทน ในการเก็บ ขน หรือกำจัดสิ่งปฏิกูลหรือมูลฝอย ไม่เกินอัตราที่กำหนดในกฎกระทรวง ทั้งนี้ การจะกำหนดอัตราค่าธรรมเนียมการกำจัดสิ่งปฏิกูลหรือมูลฝอยราชการส่วนท้องถิ่นนั้นจะต้องดำเนินการให้ถูกต้องด้วยสุขลักษณะตามที่กำหนดในกฎกระทรว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80-2301-41B4-B1E7-FEE4B0DEBC25}" type="slidenum">
              <a:rPr lang="en-US"/>
              <a:pPr/>
              <a:t>7</a:t>
            </a:fld>
            <a:endParaRPr lang="th-TH"/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107950" y="116632"/>
            <a:ext cx="8856663" cy="52629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(5) กำหนดหลักเกณฑ์ วิธีการ และเงื่อนไขในการเก็บ ขน และกำจัดสิ่งปฏิกูลหรือมูลฝอย เพื่อให้ผู้รับใบอนุญาตตามมาตรา 19 ปฏิบัติ ตลอดจนกำหนดอัตราค่าบริการขั้นสูงตามลักษณะการให้บริการที่ผู้รับใบอนุญาตตามมาตรา 19 จะพึงเรียกเก็บได้</a:t>
            </a:r>
          </a:p>
          <a:p>
            <a:pPr>
              <a:buFont typeface="Wingdings" pitchFamily="2" charset="2"/>
              <a:buNone/>
            </a:pPr>
            <a:r>
              <a:rPr lang="th-TH" sz="48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(6) กำหนดการอื่นใดที่จำเป็นเพื่อให้ถูกต้องด้วยสุขลักษณะ</a:t>
            </a:r>
            <a:endParaRPr lang="th-TH" sz="48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52C8-4DAB-4D4E-9C0B-6848805336F0}" type="slidenum">
              <a:rPr lang="en-US"/>
              <a:pPr/>
              <a:t>8</a:t>
            </a:fld>
            <a:endParaRPr lang="th-TH"/>
          </a:p>
        </p:txBody>
      </p:sp>
      <p:sp>
        <p:nvSpPr>
          <p:cNvPr id="147459" name="Rectangle 4"/>
          <p:cNvSpPr>
            <a:spLocks noChangeArrowheads="1"/>
          </p:cNvSpPr>
          <p:nvPr/>
        </p:nvSpPr>
        <p:spPr bwMode="auto">
          <a:xfrm>
            <a:off x="107950" y="114300"/>
            <a:ext cx="9036050" cy="70480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91429" tIns="45715" rIns="91429" bIns="45715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h-TH" sz="40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พระราชบัญญัติส่งเสริม</a:t>
            </a:r>
            <a:r>
              <a:rPr lang="th-TH" sz="40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และรักษาคุณภาพสิ่งแวดล้อมแห่งชาติ พ.ศ.2535</a:t>
            </a:r>
          </a:p>
          <a:p>
            <a:pPr>
              <a:buFont typeface="Wingdings" pitchFamily="2" charset="2"/>
              <a:buNone/>
            </a:pPr>
            <a:r>
              <a:rPr lang="th-TH" sz="4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40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ส่วนที่ 5 มลพิษทางน้ำ</a:t>
            </a:r>
            <a:endParaRPr lang="th-TH" sz="4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th-TH" sz="48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3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มาตรา 77 ให้ส่วนราชการหรือราชการส่วนท้องถิ่นซึ่งเป็นผู้จัดให้มีระบบบำบัดน้ำเสียรวมหรือระบบกำจัดของเสียรวมโดยใช้เงินงบประมาณแผ่นดินหรือเงินรายได้ของราชการส่วนท้องถิ่นและเงินกองทุนตามพระราชบัญญัตินี้มีหน้าที่ดำเนินงานและควบคุมการทำงานของระบบบำบัดน้ำเสียรวมหรือ</a:t>
            </a:r>
            <a:r>
              <a:rPr lang="th-TH" sz="3300" b="1" dirty="0" err="1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ระบบกำจัด</a:t>
            </a:r>
            <a:r>
              <a:rPr lang="th-TH" sz="33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ของเสียรวมที่ส่วนราชการนั้นหรือราชการส่วนท้องถิ่นนั้นจัดให้มีขึ้น ในกรณีเช่นว่านี้ส่วนราชการหรือราชการส่วนท้องถิ่นจะจ้างผู้ที่ได้รับใบอนุญาตรับจ้างให้บริการบำบัดน้ำเสียหรือกำจัดของเสียตามพระราชบัญญัตินี้เป็นผู้ดำเนินงานและควบคุมการทำงานของระบบบำบัดน้ำเสียรวมหรือระบบกำจัดของเสียรวมก็ได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58DFF-8C9E-4AA6-A96A-1212FE17C49A}" type="slidenum">
              <a:rPr lang="en-US"/>
              <a:pPr/>
              <a:t>9</a:t>
            </a:fld>
            <a:endParaRPr lang="th-TH"/>
          </a:p>
        </p:txBody>
      </p:sp>
      <p:sp>
        <p:nvSpPr>
          <p:cNvPr id="149507" name="Rectangle 4"/>
          <p:cNvSpPr>
            <a:spLocks noChangeArrowheads="1"/>
          </p:cNvSpPr>
          <p:nvPr/>
        </p:nvSpPr>
        <p:spPr bwMode="auto">
          <a:xfrm>
            <a:off x="179388" y="131763"/>
            <a:ext cx="8856662" cy="61862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>
              <a:buFont typeface="Wingdings" pitchFamily="2" charset="2"/>
              <a:buNone/>
            </a:pPr>
            <a:r>
              <a:rPr lang="th-TH" sz="4400" b="1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	หลักเกณฑ์และวิธีการ สำหรับการจัดส่ง เก็บรวบรวมและขนส่งน้ำเสียหรือของเสียจากแหล่งกำเนิดมลพิษมาสู่ระบบบำบัดน้ำเสียรวมหรือระบบกำจัดของเสียของทางราชการรวมทั้งข้อกำหนด ข้อห้าม ข้อจำกัด และเงื่อนไขต่าง ๆ สำหรับการปล่อยทิ้งและการระบายน้ำเสียหรือของเสียจากโรงงานอุตสาหกรรมและแหล่งกำเนิดมลพิษประเภทอื่นตามมาตรา 72 ลงสู่ระบบบำบัดน้ำเสียรวมหรือระบบกำจัดของเสียรวมของทางราชการให้กำหนดในกฎกระทรวง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1310</Words>
  <Application>Microsoft Office PowerPoint</Application>
  <PresentationFormat>On-screen Show (4:3)</PresentationFormat>
  <Paragraphs>160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21</cp:revision>
  <dcterms:created xsi:type="dcterms:W3CDTF">2013-11-10T06:58:58Z</dcterms:created>
  <dcterms:modified xsi:type="dcterms:W3CDTF">2013-11-22T10:44:14Z</dcterms:modified>
</cp:coreProperties>
</file>